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Nunito"/>
      <p:regular r:id="rId28"/>
      <p:bold r:id="rId29"/>
      <p:italic r:id="rId30"/>
      <p:boldItalic r:id="rId31"/>
    </p:embeddedFont>
    <p:embeddedFont>
      <p:font typeface="Old Standard TT"/>
      <p:regular r:id="rId32"/>
      <p:bold r:id="rId33"/>
      <p:italic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163139-DE2C-497F-AC9A-B3C82525AF0F}">
  <a:tblStyle styleId="{B7163139-DE2C-497F-AC9A-B3C82525AF0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Nunito-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5.xml"/><Relationship Id="rId33" Type="http://schemas.openxmlformats.org/officeDocument/2006/relationships/font" Target="fonts/OldStandardTT-bold.fntdata"/><Relationship Id="rId10" Type="http://schemas.openxmlformats.org/officeDocument/2006/relationships/slide" Target="slides/slide4.xml"/><Relationship Id="rId32" Type="http://schemas.openxmlformats.org/officeDocument/2006/relationships/font" Target="fonts/OldStandardTT-regular.fntdata"/><Relationship Id="rId13" Type="http://schemas.openxmlformats.org/officeDocument/2006/relationships/slide" Target="slides/slide7.xml"/><Relationship Id="rId35" Type="http://schemas.openxmlformats.org/officeDocument/2006/relationships/font" Target="fonts/OpenSans-regular.fntdata"/><Relationship Id="rId12" Type="http://schemas.openxmlformats.org/officeDocument/2006/relationships/slide" Target="slides/slide6.xml"/><Relationship Id="rId34" Type="http://schemas.openxmlformats.org/officeDocument/2006/relationships/font" Target="fonts/OldStandardTT-italic.fntdata"/><Relationship Id="rId15" Type="http://schemas.openxmlformats.org/officeDocument/2006/relationships/slide" Target="slides/slide9.xml"/><Relationship Id="rId37" Type="http://schemas.openxmlformats.org/officeDocument/2006/relationships/font" Target="fonts/OpenSans-italic.fntdata"/><Relationship Id="rId14" Type="http://schemas.openxmlformats.org/officeDocument/2006/relationships/slide" Target="slides/slide8.xml"/><Relationship Id="rId36" Type="http://schemas.openxmlformats.org/officeDocument/2006/relationships/font" Target="fonts/OpenSans-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OpenSans-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cb2ec0cb1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dcb2ec0cb1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d56609fd15_1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d56609fd15_1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6f90357f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6f90357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d56609fd15_1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d56609fd15_1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c6f90357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c6f9035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7b35cab54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b35cab54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7b35cab54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b35cab54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7b35cab54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7b35cab54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7b35cab546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b35cab546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7b35cab546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7b35cab546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d8da2f2a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d8da2f2a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d56609fd15_1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d56609fd15_1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c6f90357f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c6f90357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d56609fd1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d56609fd1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d56609fd1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d56609fd1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d8da2f2a4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d8da2f2a4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8da2f2a4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d8da2f2a4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c6f90357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c6f903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d56609fd15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d56609fd1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jp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1" Type="http://schemas.openxmlformats.org/officeDocument/2006/relationships/hyperlink" Target="https://en.wikipedia.org/wiki/Gas" TargetMode="External"/><Relationship Id="rId10" Type="http://schemas.openxmlformats.org/officeDocument/2006/relationships/hyperlink" Target="https://en.wikipedia.org/wiki/Air_(classical_element)" TargetMode="External"/><Relationship Id="rId13" Type="http://schemas.openxmlformats.org/officeDocument/2006/relationships/hyperlink" Target="https://en.wikipedia.org/wiki/Plasma_(physics)" TargetMode="External"/><Relationship Id="rId12" Type="http://schemas.openxmlformats.org/officeDocument/2006/relationships/hyperlink" Target="https://en.wikipedia.org/wiki/Fire_(classical_element)" TargetMode="External"/><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hyperlink" Target="https://en.wikipedia.org/wiki/State_of_matter" TargetMode="External"/><Relationship Id="rId4" Type="http://schemas.openxmlformats.org/officeDocument/2006/relationships/hyperlink" Target="https://en.wikipedia.org/wiki/State_of_matter" TargetMode="External"/><Relationship Id="rId9" Type="http://schemas.openxmlformats.org/officeDocument/2006/relationships/hyperlink" Target="https://en.wikipedia.org/wiki/Liquid" TargetMode="External"/><Relationship Id="rId14" Type="http://schemas.openxmlformats.org/officeDocument/2006/relationships/hyperlink" Target="https://en.wikipedia.org/wiki/Aether_(classical_element)" TargetMode="External"/><Relationship Id="rId5" Type="http://schemas.openxmlformats.org/officeDocument/2006/relationships/hyperlink" Target="https://en.wikipedia.org/wiki/State_of_matter" TargetMode="External"/><Relationship Id="rId6" Type="http://schemas.openxmlformats.org/officeDocument/2006/relationships/hyperlink" Target="https://en.wikipedia.org/wiki/Earth_(classical_element)" TargetMode="External"/><Relationship Id="rId7" Type="http://schemas.openxmlformats.org/officeDocument/2006/relationships/hyperlink" Target="https://en.wikipedia.org/wiki/Solid" TargetMode="External"/><Relationship Id="rId8" Type="http://schemas.openxmlformats.org/officeDocument/2006/relationships/hyperlink" Target="https://en.wikipedia.org/wiki/Water_(classical_elemen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jpg"/><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6.jp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en.wikipedia.org/wiki/Therefore_sign" TargetMode="Externa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title"/>
          </p:nvPr>
        </p:nvSpPr>
        <p:spPr>
          <a:xfrm>
            <a:off x="0" y="0"/>
            <a:ext cx="8238900" cy="1448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Aristotle   </a:t>
            </a:r>
            <a:endParaRPr sz="1200"/>
          </a:p>
        </p:txBody>
      </p:sp>
      <p:pic>
        <p:nvPicPr>
          <p:cNvPr id="129" name="Google Shape;129;p13"/>
          <p:cNvPicPr preferRelativeResize="0"/>
          <p:nvPr/>
        </p:nvPicPr>
        <p:blipFill>
          <a:blip r:embed="rId3">
            <a:alphaModFix/>
          </a:blip>
          <a:stretch>
            <a:fillRect/>
          </a:stretch>
        </p:blipFill>
        <p:spPr>
          <a:xfrm>
            <a:off x="3629649" y="1478850"/>
            <a:ext cx="5514350" cy="3664650"/>
          </a:xfrm>
          <a:prstGeom prst="rect">
            <a:avLst/>
          </a:prstGeom>
          <a:noFill/>
          <a:ln>
            <a:noFill/>
          </a:ln>
        </p:spPr>
      </p:pic>
      <p:sp>
        <p:nvSpPr>
          <p:cNvPr id="130" name="Google Shape;130;p13"/>
          <p:cNvSpPr txBox="1"/>
          <p:nvPr/>
        </p:nvSpPr>
        <p:spPr>
          <a:xfrm>
            <a:off x="42050" y="16966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1" name="Google Shape;131;p13"/>
          <p:cNvSpPr txBox="1"/>
          <p:nvPr>
            <p:ph type="title"/>
          </p:nvPr>
        </p:nvSpPr>
        <p:spPr>
          <a:xfrm>
            <a:off x="79775" y="1776450"/>
            <a:ext cx="3508500" cy="1448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2400"/>
              <a:t>Ἀριστοτέλης </a:t>
            </a:r>
            <a:br>
              <a:rPr lang="en" sz="2400"/>
            </a:br>
            <a:br>
              <a:rPr lang="en" sz="2400"/>
            </a:br>
            <a:br>
              <a:rPr lang="en" sz="2400"/>
            </a:br>
            <a:r>
              <a:rPr lang="en" sz="2400"/>
              <a:t>Aristotélēs</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4572001" y="0"/>
            <a:ext cx="45720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a:t>
            </a:r>
            <a:r>
              <a:rPr lang="en"/>
              <a:t>peculative philosophy </a:t>
            </a:r>
            <a:r>
              <a:rPr lang="en">
                <a:solidFill>
                  <a:schemeClr val="dk1"/>
                </a:solidFill>
              </a:rPr>
              <a:t>or</a:t>
            </a:r>
            <a:r>
              <a:rPr lang="en"/>
              <a:t> practical philosophy</a:t>
            </a:r>
            <a:endParaRPr/>
          </a:p>
        </p:txBody>
      </p:sp>
      <p:sp>
        <p:nvSpPr>
          <p:cNvPr id="196" name="Google Shape;196;p22"/>
          <p:cNvSpPr txBox="1"/>
          <p:nvPr/>
        </p:nvSpPr>
        <p:spPr>
          <a:xfrm>
            <a:off x="0" y="2803800"/>
            <a:ext cx="5021100" cy="23397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lang="en">
                <a:solidFill>
                  <a:schemeClr val="dk1"/>
                </a:solidFill>
                <a:latin typeface="Calibri"/>
                <a:ea typeface="Calibri"/>
                <a:cs typeface="Calibri"/>
                <a:sym typeface="Calibri"/>
              </a:rPr>
              <a:t>فلسفۀ معاصر را به‌طور عمده به دو بخش تحلیلی و قاره‌ای تقسیم می‌کنند. در فلسفۀ تحلیلی به‌واسطۀ نزاعی که بر سر سهم فیلسوفان هر کشور در شکل‌گیری این سنت فکری وجود دارد، سه گونه تلقی از آن وجود دارد: تلقی انگلیسی-اتریشی، انگلیسی-آلمانی و انگلیسی-آمریکایی. توجه فیلسوفان تحلیلی بیشتر معطوف به مسائل مربوط به منطق، زبان، نظریۀ معرفت و معرفت‌شناسی دانش‌های مختلف از جمله فلسفۀ علم، فلسفۀ اخلاق، فلسفۀ سیاست و فلسفۀ دین است، درحالی‌که فلسفۀ قاره‌ای به مسائل خاصی از قبیل پدیدارشناسی، اگزیستانس انسانی، تفسیر متن، نقد مدرنیته و فلسفۀ تاریخ بیشتر توجه دارد.</a:t>
            </a:r>
            <a:endParaRPr>
              <a:solidFill>
                <a:schemeClr val="dk1"/>
              </a:solidFill>
              <a:latin typeface="Calibri"/>
              <a:ea typeface="Calibri"/>
              <a:cs typeface="Calibri"/>
              <a:sym typeface="Calibri"/>
            </a:endParaRPr>
          </a:p>
        </p:txBody>
      </p:sp>
      <p:pic>
        <p:nvPicPr>
          <p:cNvPr id="197" name="Google Shape;197;p22"/>
          <p:cNvPicPr preferRelativeResize="0"/>
          <p:nvPr/>
        </p:nvPicPr>
        <p:blipFill>
          <a:blip r:embed="rId3">
            <a:alphaModFix/>
          </a:blip>
          <a:stretch>
            <a:fillRect/>
          </a:stretch>
        </p:blipFill>
        <p:spPr>
          <a:xfrm>
            <a:off x="5452575" y="1858725"/>
            <a:ext cx="3429000" cy="2124075"/>
          </a:xfrm>
          <a:prstGeom prst="rect">
            <a:avLst/>
          </a:prstGeom>
          <a:noFill/>
          <a:ln>
            <a:noFill/>
          </a:ln>
        </p:spPr>
      </p:pic>
      <p:pic>
        <p:nvPicPr>
          <p:cNvPr id="198" name="Google Shape;198;p22"/>
          <p:cNvPicPr preferRelativeResize="0"/>
          <p:nvPr/>
        </p:nvPicPr>
        <p:blipFill>
          <a:blip r:embed="rId4">
            <a:alphaModFix/>
          </a:blip>
          <a:stretch>
            <a:fillRect/>
          </a:stretch>
        </p:blipFill>
        <p:spPr>
          <a:xfrm>
            <a:off x="2562225" y="527325"/>
            <a:ext cx="2009775" cy="2276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3"/>
          <p:cNvSpPr txBox="1"/>
          <p:nvPr/>
        </p:nvSpPr>
        <p:spPr>
          <a:xfrm>
            <a:off x="63900" y="2421200"/>
            <a:ext cx="3000000" cy="6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202122"/>
                </a:solidFill>
                <a:highlight>
                  <a:srgbClr val="F8F9FA"/>
                </a:highlight>
              </a:rPr>
              <a:t>Aristotle proposed a three-part structure for souls of plants, animals, and humans, making humans unique in having all three types of soul.</a:t>
            </a:r>
            <a:endParaRPr sz="1050">
              <a:solidFill>
                <a:srgbClr val="202122"/>
              </a:solidFill>
              <a:highlight>
                <a:srgbClr val="F8F9FA"/>
              </a:highlight>
            </a:endParaRPr>
          </a:p>
        </p:txBody>
      </p:sp>
      <p:pic>
        <p:nvPicPr>
          <p:cNvPr id="204" name="Google Shape;204;p23"/>
          <p:cNvPicPr preferRelativeResize="0"/>
          <p:nvPr/>
        </p:nvPicPr>
        <p:blipFill>
          <a:blip r:embed="rId3">
            <a:alphaModFix/>
          </a:blip>
          <a:stretch>
            <a:fillRect/>
          </a:stretch>
        </p:blipFill>
        <p:spPr>
          <a:xfrm>
            <a:off x="127800" y="3090800"/>
            <a:ext cx="2872200" cy="1588650"/>
          </a:xfrm>
          <a:prstGeom prst="rect">
            <a:avLst/>
          </a:prstGeom>
          <a:noFill/>
          <a:ln>
            <a:noFill/>
          </a:ln>
        </p:spPr>
      </p:pic>
      <p:pic>
        <p:nvPicPr>
          <p:cNvPr id="205" name="Google Shape;205;p23"/>
          <p:cNvPicPr preferRelativeResize="0"/>
          <p:nvPr/>
        </p:nvPicPr>
        <p:blipFill>
          <a:blip r:embed="rId4">
            <a:alphaModFix/>
          </a:blip>
          <a:stretch>
            <a:fillRect/>
          </a:stretch>
        </p:blipFill>
        <p:spPr>
          <a:xfrm>
            <a:off x="3550975" y="0"/>
            <a:ext cx="5593027" cy="395718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4"/>
          <p:cNvSpPr txBox="1"/>
          <p:nvPr>
            <p:ph type="title"/>
          </p:nvPr>
        </p:nvSpPr>
        <p:spPr>
          <a:xfrm>
            <a:off x="5088625" y="1252775"/>
            <a:ext cx="3331200" cy="3553500"/>
          </a:xfrm>
          <a:prstGeom prst="rect">
            <a:avLst/>
          </a:prstGeom>
        </p:spPr>
        <p:txBody>
          <a:bodyPr anchorCtr="0" anchor="ctr" bIns="91425" lIns="91425" spcFirstLastPara="1" rIns="91425" wrap="square" tIns="91425">
            <a:noAutofit/>
          </a:bodyPr>
          <a:lstStyle/>
          <a:p>
            <a:pPr indent="0" lvl="0" marL="0" rtl="1" algn="r">
              <a:spcBef>
                <a:spcPts val="0"/>
              </a:spcBef>
              <a:spcAft>
                <a:spcPts val="0"/>
              </a:spcAft>
              <a:buSzPts val="990"/>
              <a:buNone/>
            </a:pPr>
            <a:r>
              <a:rPr lang="en" sz="2840">
                <a:solidFill>
                  <a:schemeClr val="dk2"/>
                </a:solidFill>
              </a:rPr>
              <a:t>اصل اثبات‌گرایی منطقی که بیان می‌کند که چیزی به اسم حقایق مشخص فلسفی وجود ندارند و هدف از فلسفه، روشن کردن منطقی افکار است.</a:t>
            </a:r>
            <a:endParaRPr sz="2840">
              <a:solidFill>
                <a:schemeClr val="dk2"/>
              </a:solidFill>
            </a:endParaRPr>
          </a:p>
        </p:txBody>
      </p:sp>
      <p:pic>
        <p:nvPicPr>
          <p:cNvPr id="211" name="Google Shape;211;p24"/>
          <p:cNvPicPr preferRelativeResize="0"/>
          <p:nvPr/>
        </p:nvPicPr>
        <p:blipFill>
          <a:blip r:embed="rId3">
            <a:alphaModFix/>
          </a:blip>
          <a:stretch>
            <a:fillRect/>
          </a:stretch>
        </p:blipFill>
        <p:spPr>
          <a:xfrm>
            <a:off x="645325" y="200850"/>
            <a:ext cx="2922249" cy="42365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graphicFrame>
        <p:nvGraphicFramePr>
          <p:cNvPr id="216" name="Google Shape;216;p25"/>
          <p:cNvGraphicFramePr/>
          <p:nvPr/>
        </p:nvGraphicFramePr>
        <p:xfrm>
          <a:off x="2105425" y="748075"/>
          <a:ext cx="3000000" cy="3000000"/>
        </p:xfrm>
        <a:graphic>
          <a:graphicData uri="http://schemas.openxmlformats.org/drawingml/2006/table">
            <a:tbl>
              <a:tblPr>
                <a:solidFill>
                  <a:srgbClr val="F8F9FA"/>
                </a:solidFill>
                <a:tableStyleId>{B7163139-DE2C-497F-AC9A-B3C82525AF0F}</a:tableStyleId>
              </a:tblPr>
              <a:tblGrid>
                <a:gridCol w="822200"/>
                <a:gridCol w="994000"/>
                <a:gridCol w="797650"/>
                <a:gridCol w="1104425"/>
                <a:gridCol w="1214875"/>
              </a:tblGrid>
              <a:tr h="862350">
                <a:tc>
                  <a:txBody>
                    <a:bodyPr/>
                    <a:lstStyle/>
                    <a:p>
                      <a:pPr indent="0" lvl="0" marL="0" rtl="0" algn="ctr">
                        <a:lnSpc>
                          <a:spcPct val="115000"/>
                        </a:lnSpc>
                        <a:spcBef>
                          <a:spcPts val="1100"/>
                        </a:spcBef>
                        <a:spcAft>
                          <a:spcPts val="1100"/>
                        </a:spcAft>
                        <a:buNone/>
                      </a:pPr>
                      <a:r>
                        <a:rPr b="1" lang="en" sz="1050">
                          <a:solidFill>
                            <a:srgbClr val="202122"/>
                          </a:solidFill>
                          <a:highlight>
                            <a:srgbClr val="F8F9FA"/>
                          </a:highlight>
                        </a:rPr>
                        <a:t>Element</a:t>
                      </a:r>
                      <a:endParaRPr b="1" sz="1050">
                        <a:solidFill>
                          <a:srgbClr val="202122"/>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EAECF0"/>
                    </a:solidFill>
                  </a:tcPr>
                </a:tc>
                <a:tc>
                  <a:txBody>
                    <a:bodyPr/>
                    <a:lstStyle/>
                    <a:p>
                      <a:pPr indent="0" lvl="0" marL="0" rtl="0" algn="ctr">
                        <a:lnSpc>
                          <a:spcPct val="115000"/>
                        </a:lnSpc>
                        <a:spcBef>
                          <a:spcPts val="1100"/>
                        </a:spcBef>
                        <a:spcAft>
                          <a:spcPts val="1100"/>
                        </a:spcAft>
                        <a:buNone/>
                      </a:pPr>
                      <a:r>
                        <a:rPr b="1" lang="en" sz="1050">
                          <a:solidFill>
                            <a:srgbClr val="FF0000"/>
                          </a:solidFill>
                          <a:highlight>
                            <a:srgbClr val="F8F9FA"/>
                          </a:highlight>
                        </a:rPr>
                        <a:t>Hot</a:t>
                      </a:r>
                      <a:r>
                        <a:rPr b="1" lang="en" sz="1050">
                          <a:solidFill>
                            <a:srgbClr val="202122"/>
                          </a:solidFill>
                          <a:highlight>
                            <a:srgbClr val="F8F9FA"/>
                          </a:highlight>
                        </a:rPr>
                        <a:t>/</a:t>
                      </a:r>
                      <a:r>
                        <a:rPr b="1" lang="en" sz="1050">
                          <a:solidFill>
                            <a:srgbClr val="0000FF"/>
                          </a:solidFill>
                          <a:highlight>
                            <a:srgbClr val="F8F9FA"/>
                          </a:highlight>
                        </a:rPr>
                        <a:t>Cold</a:t>
                      </a:r>
                      <a:endParaRPr b="1" sz="1050">
                        <a:solidFill>
                          <a:srgbClr val="0000FF"/>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EAECF0"/>
                    </a:solidFill>
                  </a:tcPr>
                </a:tc>
                <a:tc>
                  <a:txBody>
                    <a:bodyPr/>
                    <a:lstStyle/>
                    <a:p>
                      <a:pPr indent="0" lvl="0" marL="0" rtl="0" algn="ctr">
                        <a:lnSpc>
                          <a:spcPct val="115000"/>
                        </a:lnSpc>
                        <a:spcBef>
                          <a:spcPts val="1100"/>
                        </a:spcBef>
                        <a:spcAft>
                          <a:spcPts val="1100"/>
                        </a:spcAft>
                        <a:buNone/>
                      </a:pPr>
                      <a:r>
                        <a:rPr b="1" lang="en" sz="1050">
                          <a:solidFill>
                            <a:srgbClr val="008000"/>
                          </a:solidFill>
                          <a:highlight>
                            <a:srgbClr val="F8F9FA"/>
                          </a:highlight>
                        </a:rPr>
                        <a:t>Wet</a:t>
                      </a:r>
                      <a:r>
                        <a:rPr b="1" lang="en" sz="1050">
                          <a:solidFill>
                            <a:srgbClr val="202122"/>
                          </a:solidFill>
                          <a:highlight>
                            <a:srgbClr val="F8F9FA"/>
                          </a:highlight>
                        </a:rPr>
                        <a:t>/</a:t>
                      </a:r>
                      <a:r>
                        <a:rPr b="1" lang="en" sz="1050">
                          <a:solidFill>
                            <a:srgbClr val="A52A2A"/>
                          </a:solidFill>
                          <a:highlight>
                            <a:srgbClr val="F8F9FA"/>
                          </a:highlight>
                        </a:rPr>
                        <a:t>Dry</a:t>
                      </a:r>
                      <a:endParaRPr b="1" sz="1050">
                        <a:solidFill>
                          <a:srgbClr val="A52A2A"/>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EAECF0"/>
                    </a:solidFill>
                  </a:tcPr>
                </a:tc>
                <a:tc>
                  <a:txBody>
                    <a:bodyPr/>
                    <a:lstStyle/>
                    <a:p>
                      <a:pPr indent="0" lvl="0" marL="0" rtl="0" algn="ctr">
                        <a:lnSpc>
                          <a:spcPct val="115000"/>
                        </a:lnSpc>
                        <a:spcBef>
                          <a:spcPts val="1100"/>
                        </a:spcBef>
                        <a:spcAft>
                          <a:spcPts val="1100"/>
                        </a:spcAft>
                        <a:buNone/>
                      </a:pPr>
                      <a:r>
                        <a:rPr b="1" lang="en" sz="1050">
                          <a:solidFill>
                            <a:srgbClr val="202122"/>
                          </a:solidFill>
                          <a:highlight>
                            <a:srgbClr val="F8F9FA"/>
                          </a:highlight>
                        </a:rPr>
                        <a:t>Motion</a:t>
                      </a:r>
                      <a:endParaRPr b="1" sz="1050">
                        <a:solidFill>
                          <a:srgbClr val="202122"/>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EAECF0"/>
                    </a:solidFill>
                  </a:tcPr>
                </a:tc>
                <a:tc>
                  <a:txBody>
                    <a:bodyPr/>
                    <a:lstStyle/>
                    <a:p>
                      <a:pPr indent="0" lvl="0" marL="0" rtl="0" algn="ctr">
                        <a:lnSpc>
                          <a:spcPct val="115000"/>
                        </a:lnSpc>
                        <a:spcBef>
                          <a:spcPts val="1100"/>
                        </a:spcBef>
                        <a:spcAft>
                          <a:spcPts val="0"/>
                        </a:spcAft>
                        <a:buNone/>
                      </a:pPr>
                      <a:r>
                        <a:rPr b="1" lang="en" sz="1050">
                          <a:solidFill>
                            <a:srgbClr val="202122"/>
                          </a:solidFill>
                          <a:highlight>
                            <a:srgbClr val="F8F9FA"/>
                          </a:highlight>
                        </a:rPr>
                        <a:t>Modern </a:t>
                      </a:r>
                      <a:r>
                        <a:rPr b="1" lang="en" sz="1050">
                          <a:solidFill>
                            <a:srgbClr val="0645AD"/>
                          </a:solidFill>
                          <a:highlight>
                            <a:srgbClr val="F8F9FA"/>
                          </a:highlight>
                          <a:uFill>
                            <a:noFill/>
                          </a:uFill>
                          <a:hlinkClick r:id="rId3">
                            <a:extLst>
                              <a:ext uri="{A12FA001-AC4F-418D-AE19-62706E023703}">
                                <ahyp:hlinkClr val="tx"/>
                              </a:ext>
                            </a:extLst>
                          </a:hlinkClick>
                        </a:rPr>
                        <a:t>state</a:t>
                      </a:r>
                      <a:endParaRPr b="1" sz="1050">
                        <a:solidFill>
                          <a:srgbClr val="0645AD"/>
                        </a:solidFill>
                        <a:highlight>
                          <a:srgbClr val="F8F9FA"/>
                        </a:highlight>
                        <a:uFill>
                          <a:noFill/>
                        </a:uFill>
                        <a:hlinkClick r:id="rId4">
                          <a:extLst>
                            <a:ext uri="{A12FA001-AC4F-418D-AE19-62706E023703}">
                              <ahyp:hlinkClr val="tx"/>
                            </a:ext>
                          </a:extLst>
                        </a:hlinkClick>
                      </a:endParaRPr>
                    </a:p>
                    <a:p>
                      <a:pPr indent="0" lvl="0" marL="0" rtl="0" algn="ctr">
                        <a:lnSpc>
                          <a:spcPct val="115000"/>
                        </a:lnSpc>
                        <a:spcBef>
                          <a:spcPts val="1100"/>
                        </a:spcBef>
                        <a:spcAft>
                          <a:spcPts val="1100"/>
                        </a:spcAft>
                        <a:buNone/>
                      </a:pPr>
                      <a:r>
                        <a:rPr b="1" lang="en" sz="1050">
                          <a:solidFill>
                            <a:srgbClr val="0645AD"/>
                          </a:solidFill>
                          <a:highlight>
                            <a:srgbClr val="F8F9FA"/>
                          </a:highlight>
                          <a:uFill>
                            <a:noFill/>
                          </a:uFill>
                          <a:hlinkClick r:id="rId5">
                            <a:extLst>
                              <a:ext uri="{A12FA001-AC4F-418D-AE19-62706E023703}">
                                <ahyp:hlinkClr val="tx"/>
                              </a:ext>
                            </a:extLst>
                          </a:hlinkClick>
                        </a:rPr>
                        <a:t>of matter</a:t>
                      </a:r>
                      <a:endParaRPr b="1" sz="1050">
                        <a:solidFill>
                          <a:srgbClr val="0645AD"/>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EAECF0"/>
                    </a:solidFill>
                  </a:tcPr>
                </a:tc>
              </a:tr>
              <a:tr h="531425">
                <a:tc>
                  <a:txBody>
                    <a:bodyPr/>
                    <a:lstStyle/>
                    <a:p>
                      <a:pPr indent="0" lvl="0" marL="0" rtl="0" algn="l">
                        <a:lnSpc>
                          <a:spcPct val="115000"/>
                        </a:lnSpc>
                        <a:spcBef>
                          <a:spcPts val="1100"/>
                        </a:spcBef>
                        <a:spcAft>
                          <a:spcPts val="1100"/>
                        </a:spcAft>
                        <a:buNone/>
                      </a:pPr>
                      <a:r>
                        <a:rPr b="1" lang="en" sz="1050">
                          <a:solidFill>
                            <a:srgbClr val="0645AD"/>
                          </a:solidFill>
                          <a:highlight>
                            <a:srgbClr val="F8F9FA"/>
                          </a:highlight>
                          <a:uFill>
                            <a:noFill/>
                          </a:uFill>
                          <a:hlinkClick r:id="rId6">
                            <a:extLst>
                              <a:ext uri="{A12FA001-AC4F-418D-AE19-62706E023703}">
                                <ahyp:hlinkClr val="tx"/>
                              </a:ext>
                            </a:extLst>
                          </a:hlinkClick>
                        </a:rPr>
                        <a:t>Earth</a:t>
                      </a:r>
                      <a:endParaRPr b="1" sz="1050">
                        <a:solidFill>
                          <a:srgbClr val="0645AD"/>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tcPr>
                </a:tc>
                <a:tc>
                  <a:txBody>
                    <a:bodyPr/>
                    <a:lstStyle/>
                    <a:p>
                      <a:pPr indent="0" lvl="0" marL="0" rtl="0" algn="l">
                        <a:lnSpc>
                          <a:spcPct val="115000"/>
                        </a:lnSpc>
                        <a:spcBef>
                          <a:spcPts val="1100"/>
                        </a:spcBef>
                        <a:spcAft>
                          <a:spcPts val="1100"/>
                        </a:spcAft>
                        <a:buNone/>
                      </a:pPr>
                      <a:r>
                        <a:rPr lang="en" sz="1050">
                          <a:solidFill>
                            <a:srgbClr val="0000FF"/>
                          </a:solidFill>
                          <a:highlight>
                            <a:srgbClr val="F8F9FA"/>
                          </a:highlight>
                        </a:rPr>
                        <a:t>Cold</a:t>
                      </a:r>
                      <a:endParaRPr sz="1050">
                        <a:solidFill>
                          <a:srgbClr val="0000FF"/>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tcPr>
                </a:tc>
                <a:tc>
                  <a:txBody>
                    <a:bodyPr/>
                    <a:lstStyle/>
                    <a:p>
                      <a:pPr indent="0" lvl="0" marL="0" rtl="0" algn="l">
                        <a:lnSpc>
                          <a:spcPct val="115000"/>
                        </a:lnSpc>
                        <a:spcBef>
                          <a:spcPts val="1100"/>
                        </a:spcBef>
                        <a:spcAft>
                          <a:spcPts val="1100"/>
                        </a:spcAft>
                        <a:buNone/>
                      </a:pPr>
                      <a:r>
                        <a:rPr lang="en" sz="1050">
                          <a:solidFill>
                            <a:srgbClr val="A52A2A"/>
                          </a:solidFill>
                          <a:highlight>
                            <a:srgbClr val="F8F9FA"/>
                          </a:highlight>
                        </a:rPr>
                        <a:t>Dry</a:t>
                      </a:r>
                      <a:endParaRPr sz="1050">
                        <a:solidFill>
                          <a:srgbClr val="A52A2A"/>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tcPr>
                </a:tc>
                <a:tc>
                  <a:txBody>
                    <a:bodyPr/>
                    <a:lstStyle/>
                    <a:p>
                      <a:pPr indent="0" lvl="0" marL="0" rtl="0" algn="l">
                        <a:lnSpc>
                          <a:spcPct val="115000"/>
                        </a:lnSpc>
                        <a:spcBef>
                          <a:spcPts val="1100"/>
                        </a:spcBef>
                        <a:spcAft>
                          <a:spcPts val="1100"/>
                        </a:spcAft>
                        <a:buNone/>
                      </a:pPr>
                      <a:r>
                        <a:rPr lang="en" sz="1050">
                          <a:solidFill>
                            <a:srgbClr val="202122"/>
                          </a:solidFill>
                          <a:highlight>
                            <a:srgbClr val="F8F9FA"/>
                          </a:highlight>
                        </a:rPr>
                        <a:t>Down</a:t>
                      </a:r>
                      <a:endParaRPr sz="1050">
                        <a:solidFill>
                          <a:srgbClr val="202122"/>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tcPr>
                </a:tc>
                <a:tc>
                  <a:txBody>
                    <a:bodyPr/>
                    <a:lstStyle/>
                    <a:p>
                      <a:pPr indent="0" lvl="0" marL="0" rtl="0" algn="l">
                        <a:lnSpc>
                          <a:spcPct val="115000"/>
                        </a:lnSpc>
                        <a:spcBef>
                          <a:spcPts val="1100"/>
                        </a:spcBef>
                        <a:spcAft>
                          <a:spcPts val="1100"/>
                        </a:spcAft>
                        <a:buNone/>
                      </a:pPr>
                      <a:r>
                        <a:rPr lang="en" sz="1050">
                          <a:solidFill>
                            <a:srgbClr val="0645AD"/>
                          </a:solidFill>
                          <a:highlight>
                            <a:srgbClr val="F8F9FA"/>
                          </a:highlight>
                          <a:uFill>
                            <a:noFill/>
                          </a:uFill>
                          <a:hlinkClick r:id="rId7">
                            <a:extLst>
                              <a:ext uri="{A12FA001-AC4F-418D-AE19-62706E023703}">
                                <ahyp:hlinkClr val="tx"/>
                              </a:ext>
                            </a:extLst>
                          </a:hlinkClick>
                        </a:rPr>
                        <a:t>Solid</a:t>
                      </a:r>
                      <a:endParaRPr sz="1050">
                        <a:solidFill>
                          <a:srgbClr val="0645AD"/>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tcPr>
                </a:tc>
              </a:tr>
              <a:tr h="531425">
                <a:tc>
                  <a:txBody>
                    <a:bodyPr/>
                    <a:lstStyle/>
                    <a:p>
                      <a:pPr indent="0" lvl="0" marL="0" rtl="0" algn="l">
                        <a:lnSpc>
                          <a:spcPct val="115000"/>
                        </a:lnSpc>
                        <a:spcBef>
                          <a:spcPts val="1100"/>
                        </a:spcBef>
                        <a:spcAft>
                          <a:spcPts val="1100"/>
                        </a:spcAft>
                        <a:buNone/>
                      </a:pPr>
                      <a:r>
                        <a:rPr b="1" lang="en" sz="1050">
                          <a:solidFill>
                            <a:srgbClr val="0645AD"/>
                          </a:solidFill>
                          <a:highlight>
                            <a:srgbClr val="F8F9FA"/>
                          </a:highlight>
                          <a:uFill>
                            <a:noFill/>
                          </a:uFill>
                          <a:hlinkClick r:id="rId8">
                            <a:extLst>
                              <a:ext uri="{A12FA001-AC4F-418D-AE19-62706E023703}">
                                <ahyp:hlinkClr val="tx"/>
                              </a:ext>
                            </a:extLst>
                          </a:hlinkClick>
                        </a:rPr>
                        <a:t>Water</a:t>
                      </a:r>
                      <a:endParaRPr b="1" sz="1050">
                        <a:solidFill>
                          <a:srgbClr val="0645AD"/>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tcPr>
                </a:tc>
                <a:tc>
                  <a:txBody>
                    <a:bodyPr/>
                    <a:lstStyle/>
                    <a:p>
                      <a:pPr indent="0" lvl="0" marL="0" rtl="0" algn="l">
                        <a:lnSpc>
                          <a:spcPct val="115000"/>
                        </a:lnSpc>
                        <a:spcBef>
                          <a:spcPts val="1100"/>
                        </a:spcBef>
                        <a:spcAft>
                          <a:spcPts val="1100"/>
                        </a:spcAft>
                        <a:buNone/>
                      </a:pPr>
                      <a:r>
                        <a:rPr lang="en" sz="1050">
                          <a:solidFill>
                            <a:srgbClr val="0000FF"/>
                          </a:solidFill>
                          <a:highlight>
                            <a:srgbClr val="F8F9FA"/>
                          </a:highlight>
                        </a:rPr>
                        <a:t>Cold</a:t>
                      </a:r>
                      <a:endParaRPr sz="1050">
                        <a:solidFill>
                          <a:srgbClr val="0000FF"/>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tcPr>
                </a:tc>
                <a:tc>
                  <a:txBody>
                    <a:bodyPr/>
                    <a:lstStyle/>
                    <a:p>
                      <a:pPr indent="0" lvl="0" marL="0" rtl="0" algn="l">
                        <a:lnSpc>
                          <a:spcPct val="115000"/>
                        </a:lnSpc>
                        <a:spcBef>
                          <a:spcPts val="1100"/>
                        </a:spcBef>
                        <a:spcAft>
                          <a:spcPts val="1100"/>
                        </a:spcAft>
                        <a:buNone/>
                      </a:pPr>
                      <a:r>
                        <a:rPr lang="en" sz="1050">
                          <a:solidFill>
                            <a:srgbClr val="008000"/>
                          </a:solidFill>
                          <a:highlight>
                            <a:srgbClr val="F8F9FA"/>
                          </a:highlight>
                        </a:rPr>
                        <a:t>Wet</a:t>
                      </a:r>
                      <a:endParaRPr sz="1050">
                        <a:solidFill>
                          <a:srgbClr val="008000"/>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tcPr>
                </a:tc>
                <a:tc>
                  <a:txBody>
                    <a:bodyPr/>
                    <a:lstStyle/>
                    <a:p>
                      <a:pPr indent="0" lvl="0" marL="0" rtl="0" algn="l">
                        <a:lnSpc>
                          <a:spcPct val="115000"/>
                        </a:lnSpc>
                        <a:spcBef>
                          <a:spcPts val="1100"/>
                        </a:spcBef>
                        <a:spcAft>
                          <a:spcPts val="1100"/>
                        </a:spcAft>
                        <a:buNone/>
                      </a:pPr>
                      <a:r>
                        <a:rPr lang="en" sz="1050">
                          <a:solidFill>
                            <a:srgbClr val="202122"/>
                          </a:solidFill>
                          <a:highlight>
                            <a:srgbClr val="F8F9FA"/>
                          </a:highlight>
                        </a:rPr>
                        <a:t>Down</a:t>
                      </a:r>
                      <a:endParaRPr sz="1050">
                        <a:solidFill>
                          <a:srgbClr val="202122"/>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tcPr>
                </a:tc>
                <a:tc>
                  <a:txBody>
                    <a:bodyPr/>
                    <a:lstStyle/>
                    <a:p>
                      <a:pPr indent="0" lvl="0" marL="0" rtl="0" algn="l">
                        <a:lnSpc>
                          <a:spcPct val="115000"/>
                        </a:lnSpc>
                        <a:spcBef>
                          <a:spcPts val="1100"/>
                        </a:spcBef>
                        <a:spcAft>
                          <a:spcPts val="1100"/>
                        </a:spcAft>
                        <a:buNone/>
                      </a:pPr>
                      <a:r>
                        <a:rPr lang="en" sz="1050">
                          <a:solidFill>
                            <a:srgbClr val="0645AD"/>
                          </a:solidFill>
                          <a:highlight>
                            <a:srgbClr val="F8F9FA"/>
                          </a:highlight>
                          <a:uFill>
                            <a:noFill/>
                          </a:uFill>
                          <a:hlinkClick r:id="rId9">
                            <a:extLst>
                              <a:ext uri="{A12FA001-AC4F-418D-AE19-62706E023703}">
                                <ahyp:hlinkClr val="tx"/>
                              </a:ext>
                            </a:extLst>
                          </a:hlinkClick>
                        </a:rPr>
                        <a:t>Liquid</a:t>
                      </a:r>
                      <a:endParaRPr sz="1050">
                        <a:solidFill>
                          <a:srgbClr val="0645AD"/>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tcPr>
                </a:tc>
              </a:tr>
              <a:tr h="531425">
                <a:tc>
                  <a:txBody>
                    <a:bodyPr/>
                    <a:lstStyle/>
                    <a:p>
                      <a:pPr indent="0" lvl="0" marL="0" rtl="0" algn="l">
                        <a:lnSpc>
                          <a:spcPct val="115000"/>
                        </a:lnSpc>
                        <a:spcBef>
                          <a:spcPts val="1100"/>
                        </a:spcBef>
                        <a:spcAft>
                          <a:spcPts val="1100"/>
                        </a:spcAft>
                        <a:buNone/>
                      </a:pPr>
                      <a:r>
                        <a:rPr b="1" lang="en" sz="1050">
                          <a:solidFill>
                            <a:srgbClr val="0645AD"/>
                          </a:solidFill>
                          <a:highlight>
                            <a:srgbClr val="F8F9FA"/>
                          </a:highlight>
                          <a:uFill>
                            <a:noFill/>
                          </a:uFill>
                          <a:hlinkClick r:id="rId10">
                            <a:extLst>
                              <a:ext uri="{A12FA001-AC4F-418D-AE19-62706E023703}">
                                <ahyp:hlinkClr val="tx"/>
                              </a:ext>
                            </a:extLst>
                          </a:hlinkClick>
                        </a:rPr>
                        <a:t>Air</a:t>
                      </a:r>
                      <a:endParaRPr b="1" sz="1050">
                        <a:solidFill>
                          <a:srgbClr val="0645AD"/>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tcPr>
                </a:tc>
                <a:tc>
                  <a:txBody>
                    <a:bodyPr/>
                    <a:lstStyle/>
                    <a:p>
                      <a:pPr indent="0" lvl="0" marL="0" rtl="0" algn="l">
                        <a:lnSpc>
                          <a:spcPct val="115000"/>
                        </a:lnSpc>
                        <a:spcBef>
                          <a:spcPts val="1100"/>
                        </a:spcBef>
                        <a:spcAft>
                          <a:spcPts val="1100"/>
                        </a:spcAft>
                        <a:buNone/>
                      </a:pPr>
                      <a:r>
                        <a:rPr lang="en" sz="1050">
                          <a:solidFill>
                            <a:srgbClr val="FF0000"/>
                          </a:solidFill>
                          <a:highlight>
                            <a:srgbClr val="F8F9FA"/>
                          </a:highlight>
                        </a:rPr>
                        <a:t>Hot</a:t>
                      </a:r>
                      <a:endParaRPr sz="1050">
                        <a:solidFill>
                          <a:srgbClr val="FF0000"/>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tcPr>
                </a:tc>
                <a:tc>
                  <a:txBody>
                    <a:bodyPr/>
                    <a:lstStyle/>
                    <a:p>
                      <a:pPr indent="0" lvl="0" marL="0" rtl="0" algn="l">
                        <a:lnSpc>
                          <a:spcPct val="115000"/>
                        </a:lnSpc>
                        <a:spcBef>
                          <a:spcPts val="1100"/>
                        </a:spcBef>
                        <a:spcAft>
                          <a:spcPts val="1100"/>
                        </a:spcAft>
                        <a:buNone/>
                      </a:pPr>
                      <a:r>
                        <a:rPr lang="en" sz="1050">
                          <a:solidFill>
                            <a:srgbClr val="008000"/>
                          </a:solidFill>
                          <a:highlight>
                            <a:srgbClr val="F8F9FA"/>
                          </a:highlight>
                        </a:rPr>
                        <a:t>Wet</a:t>
                      </a:r>
                      <a:endParaRPr sz="1050">
                        <a:solidFill>
                          <a:srgbClr val="008000"/>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tcPr>
                </a:tc>
                <a:tc>
                  <a:txBody>
                    <a:bodyPr/>
                    <a:lstStyle/>
                    <a:p>
                      <a:pPr indent="0" lvl="0" marL="0" rtl="0" algn="l">
                        <a:lnSpc>
                          <a:spcPct val="115000"/>
                        </a:lnSpc>
                        <a:spcBef>
                          <a:spcPts val="1100"/>
                        </a:spcBef>
                        <a:spcAft>
                          <a:spcPts val="1100"/>
                        </a:spcAft>
                        <a:buNone/>
                      </a:pPr>
                      <a:r>
                        <a:rPr lang="en" sz="1050">
                          <a:solidFill>
                            <a:srgbClr val="202122"/>
                          </a:solidFill>
                          <a:highlight>
                            <a:srgbClr val="F8F9FA"/>
                          </a:highlight>
                        </a:rPr>
                        <a:t>Up</a:t>
                      </a:r>
                      <a:endParaRPr sz="1050">
                        <a:solidFill>
                          <a:srgbClr val="202122"/>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tcPr>
                </a:tc>
                <a:tc>
                  <a:txBody>
                    <a:bodyPr/>
                    <a:lstStyle/>
                    <a:p>
                      <a:pPr indent="0" lvl="0" marL="0" rtl="0" algn="l">
                        <a:lnSpc>
                          <a:spcPct val="115000"/>
                        </a:lnSpc>
                        <a:spcBef>
                          <a:spcPts val="1100"/>
                        </a:spcBef>
                        <a:spcAft>
                          <a:spcPts val="1100"/>
                        </a:spcAft>
                        <a:buNone/>
                      </a:pPr>
                      <a:r>
                        <a:rPr lang="en" sz="1050">
                          <a:solidFill>
                            <a:srgbClr val="0645AD"/>
                          </a:solidFill>
                          <a:highlight>
                            <a:srgbClr val="F8F9FA"/>
                          </a:highlight>
                          <a:uFill>
                            <a:noFill/>
                          </a:uFill>
                          <a:hlinkClick r:id="rId11">
                            <a:extLst>
                              <a:ext uri="{A12FA001-AC4F-418D-AE19-62706E023703}">
                                <ahyp:hlinkClr val="tx"/>
                              </a:ext>
                            </a:extLst>
                          </a:hlinkClick>
                        </a:rPr>
                        <a:t>Gas</a:t>
                      </a:r>
                      <a:endParaRPr sz="1050">
                        <a:solidFill>
                          <a:srgbClr val="0645AD"/>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tcPr>
                </a:tc>
              </a:tr>
              <a:tr h="531425">
                <a:tc>
                  <a:txBody>
                    <a:bodyPr/>
                    <a:lstStyle/>
                    <a:p>
                      <a:pPr indent="0" lvl="0" marL="0" rtl="0" algn="l">
                        <a:lnSpc>
                          <a:spcPct val="115000"/>
                        </a:lnSpc>
                        <a:spcBef>
                          <a:spcPts val="1100"/>
                        </a:spcBef>
                        <a:spcAft>
                          <a:spcPts val="1100"/>
                        </a:spcAft>
                        <a:buNone/>
                      </a:pPr>
                      <a:r>
                        <a:rPr b="1" lang="en" sz="1050">
                          <a:solidFill>
                            <a:srgbClr val="0645AD"/>
                          </a:solidFill>
                          <a:highlight>
                            <a:srgbClr val="F8F9FA"/>
                          </a:highlight>
                          <a:uFill>
                            <a:noFill/>
                          </a:uFill>
                          <a:hlinkClick r:id="rId12">
                            <a:extLst>
                              <a:ext uri="{A12FA001-AC4F-418D-AE19-62706E023703}">
                                <ahyp:hlinkClr val="tx"/>
                              </a:ext>
                            </a:extLst>
                          </a:hlinkClick>
                        </a:rPr>
                        <a:t>Fire</a:t>
                      </a:r>
                      <a:endParaRPr b="1" sz="1050">
                        <a:solidFill>
                          <a:srgbClr val="0645AD"/>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tcPr>
                </a:tc>
                <a:tc>
                  <a:txBody>
                    <a:bodyPr/>
                    <a:lstStyle/>
                    <a:p>
                      <a:pPr indent="0" lvl="0" marL="0" rtl="0" algn="l">
                        <a:lnSpc>
                          <a:spcPct val="115000"/>
                        </a:lnSpc>
                        <a:spcBef>
                          <a:spcPts val="1100"/>
                        </a:spcBef>
                        <a:spcAft>
                          <a:spcPts val="1100"/>
                        </a:spcAft>
                        <a:buNone/>
                      </a:pPr>
                      <a:r>
                        <a:rPr lang="en" sz="1050">
                          <a:solidFill>
                            <a:srgbClr val="FF0000"/>
                          </a:solidFill>
                          <a:highlight>
                            <a:srgbClr val="F8F9FA"/>
                          </a:highlight>
                        </a:rPr>
                        <a:t>Hot</a:t>
                      </a:r>
                      <a:endParaRPr sz="1050">
                        <a:solidFill>
                          <a:srgbClr val="FF0000"/>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tcPr>
                </a:tc>
                <a:tc>
                  <a:txBody>
                    <a:bodyPr/>
                    <a:lstStyle/>
                    <a:p>
                      <a:pPr indent="0" lvl="0" marL="0" rtl="0" algn="l">
                        <a:lnSpc>
                          <a:spcPct val="115000"/>
                        </a:lnSpc>
                        <a:spcBef>
                          <a:spcPts val="1100"/>
                        </a:spcBef>
                        <a:spcAft>
                          <a:spcPts val="1100"/>
                        </a:spcAft>
                        <a:buNone/>
                      </a:pPr>
                      <a:r>
                        <a:rPr lang="en" sz="1050">
                          <a:solidFill>
                            <a:srgbClr val="A52A2A"/>
                          </a:solidFill>
                          <a:highlight>
                            <a:srgbClr val="F8F9FA"/>
                          </a:highlight>
                        </a:rPr>
                        <a:t>Dry</a:t>
                      </a:r>
                      <a:endParaRPr sz="1050">
                        <a:solidFill>
                          <a:srgbClr val="A52A2A"/>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tcPr>
                </a:tc>
                <a:tc>
                  <a:txBody>
                    <a:bodyPr/>
                    <a:lstStyle/>
                    <a:p>
                      <a:pPr indent="0" lvl="0" marL="0" rtl="0" algn="l">
                        <a:lnSpc>
                          <a:spcPct val="115000"/>
                        </a:lnSpc>
                        <a:spcBef>
                          <a:spcPts val="1100"/>
                        </a:spcBef>
                        <a:spcAft>
                          <a:spcPts val="1100"/>
                        </a:spcAft>
                        <a:buNone/>
                      </a:pPr>
                      <a:r>
                        <a:rPr lang="en" sz="1050">
                          <a:solidFill>
                            <a:srgbClr val="202122"/>
                          </a:solidFill>
                          <a:highlight>
                            <a:srgbClr val="F8F9FA"/>
                          </a:highlight>
                        </a:rPr>
                        <a:t>Up</a:t>
                      </a:r>
                      <a:endParaRPr sz="1050">
                        <a:solidFill>
                          <a:srgbClr val="202122"/>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tcPr>
                </a:tc>
                <a:tc>
                  <a:txBody>
                    <a:bodyPr/>
                    <a:lstStyle/>
                    <a:p>
                      <a:pPr indent="0" lvl="0" marL="0" rtl="0" algn="l">
                        <a:lnSpc>
                          <a:spcPct val="115000"/>
                        </a:lnSpc>
                        <a:spcBef>
                          <a:spcPts val="1100"/>
                        </a:spcBef>
                        <a:spcAft>
                          <a:spcPts val="1100"/>
                        </a:spcAft>
                        <a:buNone/>
                      </a:pPr>
                      <a:r>
                        <a:rPr lang="en" sz="1050">
                          <a:solidFill>
                            <a:srgbClr val="0645AD"/>
                          </a:solidFill>
                          <a:highlight>
                            <a:srgbClr val="F8F9FA"/>
                          </a:highlight>
                          <a:uFill>
                            <a:noFill/>
                          </a:uFill>
                          <a:hlinkClick r:id="rId13">
                            <a:extLst>
                              <a:ext uri="{A12FA001-AC4F-418D-AE19-62706E023703}">
                                <ahyp:hlinkClr val="tx"/>
                              </a:ext>
                            </a:extLst>
                          </a:hlinkClick>
                        </a:rPr>
                        <a:t>Plasma</a:t>
                      </a:r>
                      <a:endParaRPr sz="1050">
                        <a:solidFill>
                          <a:srgbClr val="0645AD"/>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tcPr>
                </a:tc>
              </a:tr>
              <a:tr h="862350">
                <a:tc>
                  <a:txBody>
                    <a:bodyPr/>
                    <a:lstStyle/>
                    <a:p>
                      <a:pPr indent="0" lvl="0" marL="0" rtl="0" algn="l">
                        <a:lnSpc>
                          <a:spcPct val="115000"/>
                        </a:lnSpc>
                        <a:spcBef>
                          <a:spcPts val="1100"/>
                        </a:spcBef>
                        <a:spcAft>
                          <a:spcPts val="1100"/>
                        </a:spcAft>
                        <a:buNone/>
                      </a:pPr>
                      <a:r>
                        <a:rPr b="1" lang="en" sz="1050">
                          <a:solidFill>
                            <a:srgbClr val="0645AD"/>
                          </a:solidFill>
                          <a:highlight>
                            <a:srgbClr val="F8F9FA"/>
                          </a:highlight>
                          <a:uFill>
                            <a:noFill/>
                          </a:uFill>
                          <a:hlinkClick r:id="rId14">
                            <a:extLst>
                              <a:ext uri="{A12FA001-AC4F-418D-AE19-62706E023703}">
                                <ahyp:hlinkClr val="tx"/>
                              </a:ext>
                            </a:extLst>
                          </a:hlinkClick>
                        </a:rPr>
                        <a:t>Aether</a:t>
                      </a:r>
                      <a:endParaRPr b="1" sz="1050">
                        <a:solidFill>
                          <a:srgbClr val="0645AD"/>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tcPr>
                </a:tc>
                <a:tc>
                  <a:txBody>
                    <a:bodyPr/>
                    <a:lstStyle/>
                    <a:p>
                      <a:pPr indent="0" lvl="0" marL="0" rtl="0" algn="l">
                        <a:lnSpc>
                          <a:spcPct val="115000"/>
                        </a:lnSpc>
                        <a:spcBef>
                          <a:spcPts val="1100"/>
                        </a:spcBef>
                        <a:spcAft>
                          <a:spcPts val="0"/>
                        </a:spcAft>
                        <a:buNone/>
                      </a:pPr>
                      <a:r>
                        <a:rPr lang="en" sz="1050">
                          <a:solidFill>
                            <a:srgbClr val="202122"/>
                          </a:solidFill>
                          <a:highlight>
                            <a:srgbClr val="F8F9FA"/>
                          </a:highlight>
                        </a:rPr>
                        <a:t>(divine</a:t>
                      </a:r>
                      <a:endParaRPr sz="1050">
                        <a:solidFill>
                          <a:srgbClr val="202122"/>
                        </a:solidFill>
                        <a:highlight>
                          <a:srgbClr val="F8F9FA"/>
                        </a:highlight>
                      </a:endParaRPr>
                    </a:p>
                    <a:p>
                      <a:pPr indent="0" lvl="0" marL="0" rtl="0" algn="l">
                        <a:lnSpc>
                          <a:spcPct val="115000"/>
                        </a:lnSpc>
                        <a:spcBef>
                          <a:spcPts val="1100"/>
                        </a:spcBef>
                        <a:spcAft>
                          <a:spcPts val="1100"/>
                        </a:spcAft>
                        <a:buNone/>
                      </a:pPr>
                      <a:r>
                        <a:rPr lang="en" sz="1050">
                          <a:solidFill>
                            <a:srgbClr val="202122"/>
                          </a:solidFill>
                          <a:highlight>
                            <a:srgbClr val="F8F9FA"/>
                          </a:highlight>
                        </a:rPr>
                        <a:t>substance)</a:t>
                      </a:r>
                      <a:endParaRPr sz="1050">
                        <a:solidFill>
                          <a:srgbClr val="202122"/>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tcPr>
                </a:tc>
                <a:tc>
                  <a:txBody>
                    <a:bodyPr/>
                    <a:lstStyle/>
                    <a:p>
                      <a:pPr indent="0" lvl="0" marL="0" rtl="0" algn="l">
                        <a:lnSpc>
                          <a:spcPct val="115000"/>
                        </a:lnSpc>
                        <a:spcBef>
                          <a:spcPts val="1100"/>
                        </a:spcBef>
                        <a:spcAft>
                          <a:spcPts val="1100"/>
                        </a:spcAft>
                        <a:buNone/>
                      </a:pPr>
                      <a:r>
                        <a:rPr lang="en" sz="1050">
                          <a:solidFill>
                            <a:srgbClr val="202122"/>
                          </a:solidFill>
                          <a:highlight>
                            <a:srgbClr val="F8F9FA"/>
                          </a:highlight>
                        </a:rPr>
                        <a:t>—</a:t>
                      </a:r>
                      <a:endParaRPr sz="1050">
                        <a:solidFill>
                          <a:srgbClr val="202122"/>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tcPr>
                </a:tc>
                <a:tc>
                  <a:txBody>
                    <a:bodyPr/>
                    <a:lstStyle/>
                    <a:p>
                      <a:pPr indent="0" lvl="0" marL="0" rtl="0" algn="l">
                        <a:lnSpc>
                          <a:spcPct val="115000"/>
                        </a:lnSpc>
                        <a:spcBef>
                          <a:spcPts val="1100"/>
                        </a:spcBef>
                        <a:spcAft>
                          <a:spcPts val="0"/>
                        </a:spcAft>
                        <a:buNone/>
                      </a:pPr>
                      <a:r>
                        <a:rPr lang="en" sz="1050">
                          <a:solidFill>
                            <a:srgbClr val="202122"/>
                          </a:solidFill>
                          <a:highlight>
                            <a:srgbClr val="F8F9FA"/>
                          </a:highlight>
                        </a:rPr>
                        <a:t>Circular</a:t>
                      </a:r>
                      <a:endParaRPr sz="1050">
                        <a:solidFill>
                          <a:srgbClr val="202122"/>
                        </a:solidFill>
                        <a:highlight>
                          <a:srgbClr val="F8F9FA"/>
                        </a:highlight>
                      </a:endParaRPr>
                    </a:p>
                    <a:p>
                      <a:pPr indent="0" lvl="0" marL="0" rtl="0" algn="l">
                        <a:lnSpc>
                          <a:spcPct val="115000"/>
                        </a:lnSpc>
                        <a:spcBef>
                          <a:spcPts val="1100"/>
                        </a:spcBef>
                        <a:spcAft>
                          <a:spcPts val="1100"/>
                        </a:spcAft>
                        <a:buNone/>
                      </a:pPr>
                      <a:r>
                        <a:rPr lang="en" sz="1050">
                          <a:solidFill>
                            <a:srgbClr val="202122"/>
                          </a:solidFill>
                          <a:highlight>
                            <a:srgbClr val="F8F9FA"/>
                          </a:highlight>
                        </a:rPr>
                        <a:t>(in heavens)</a:t>
                      </a:r>
                      <a:endParaRPr sz="1050">
                        <a:solidFill>
                          <a:srgbClr val="202122"/>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tcPr>
                </a:tc>
                <a:tc>
                  <a:txBody>
                    <a:bodyPr/>
                    <a:lstStyle/>
                    <a:p>
                      <a:pPr indent="0" lvl="0" marL="0" rtl="0" algn="l">
                        <a:lnSpc>
                          <a:spcPct val="115000"/>
                        </a:lnSpc>
                        <a:spcBef>
                          <a:spcPts val="1100"/>
                        </a:spcBef>
                        <a:spcAft>
                          <a:spcPts val="0"/>
                        </a:spcAft>
                        <a:buNone/>
                      </a:pPr>
                      <a:r>
                        <a:rPr lang="en" sz="1050">
                          <a:solidFill>
                            <a:srgbClr val="202122"/>
                          </a:solidFill>
                          <a:highlight>
                            <a:srgbClr val="F8F9FA"/>
                          </a:highlight>
                        </a:rPr>
                        <a:t>—</a:t>
                      </a:r>
                      <a:endParaRPr sz="1050">
                        <a:solidFill>
                          <a:srgbClr val="202122"/>
                        </a:solidFill>
                        <a:highlight>
                          <a:srgbClr val="F8F9FA"/>
                        </a:highlight>
                      </a:endParaRPr>
                    </a:p>
                    <a:p>
                      <a:pPr indent="0" lvl="0" marL="0" rtl="0" algn="l">
                        <a:lnSpc>
                          <a:spcPct val="115000"/>
                        </a:lnSpc>
                        <a:spcBef>
                          <a:spcPts val="1100"/>
                        </a:spcBef>
                        <a:spcAft>
                          <a:spcPts val="1100"/>
                        </a:spcAft>
                        <a:buNone/>
                      </a:pPr>
                      <a:r>
                        <a:t/>
                      </a:r>
                      <a:endParaRPr sz="1050">
                        <a:solidFill>
                          <a:srgbClr val="202122"/>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tcPr>
                </a:tc>
              </a:tr>
            </a:tbl>
          </a:graphicData>
        </a:graphic>
      </p:graphicFrame>
      <p:sp>
        <p:nvSpPr>
          <p:cNvPr id="217" name="Google Shape;217;p25"/>
          <p:cNvSpPr txBox="1"/>
          <p:nvPr/>
        </p:nvSpPr>
        <p:spPr>
          <a:xfrm>
            <a:off x="3072000" y="22885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Classical elements</a:t>
            </a:r>
            <a:endParaRPr/>
          </a:p>
          <a:p>
            <a:pPr indent="0" lvl="0" marL="0" rtl="0" algn="ctr">
              <a:spcBef>
                <a:spcPts val="0"/>
              </a:spcBef>
              <a:spcAft>
                <a:spcPts val="0"/>
              </a:spcAft>
              <a:buNone/>
            </a:pPr>
            <a:r>
              <a:rPr lang="en"/>
              <a:t>Stoicheion (στοιχεῖον)</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6"/>
          <p:cNvSpPr txBox="1"/>
          <p:nvPr>
            <p:ph type="title"/>
          </p:nvPr>
        </p:nvSpPr>
        <p:spPr>
          <a:xfrm>
            <a:off x="97875" y="1000750"/>
            <a:ext cx="4551900" cy="3998100"/>
          </a:xfrm>
          <a:prstGeom prst="rect">
            <a:avLst/>
          </a:prstGeom>
        </p:spPr>
        <p:txBody>
          <a:bodyPr anchorCtr="0" anchor="ctr" bIns="91425" lIns="91425" spcFirstLastPara="1" rIns="91425" wrap="square" tIns="91425">
            <a:normAutofit/>
          </a:bodyPr>
          <a:lstStyle/>
          <a:p>
            <a:pPr indent="0" lvl="0" marL="0" rtl="1" algn="ctr">
              <a:spcBef>
                <a:spcPts val="0"/>
              </a:spcBef>
              <a:spcAft>
                <a:spcPts val="0"/>
              </a:spcAft>
              <a:buNone/>
            </a:pPr>
            <a:r>
              <a:rPr lang="en" sz="1800"/>
              <a:t>ارسطو معیارهای فرمی اش برای زیبایی را عمدتاً در رسالهٔ «متافیزیک» خود ارائه داده، اما در «سیاست» آن‌ها را تقویت می‌کند. او در اولین مفهوم افلاطونی «فرم جهان شمول» زیبایی را از هم باز می‌کند. او این مفهوم را با فهرست عواملی جایگزین می‌سازد که به تولید و شناخت زیبایی در یک ابژه منتهی می‌شوند. </a:t>
            </a:r>
            <a:r>
              <a:rPr b="1" lang="en" sz="1800"/>
              <a:t>مهم‌ترین این عوامل را می‌توان به این ترتیب دانست: نظم، اندازه، تقارن، تناسبات، ترکیب بندی و داشتن مرزهای مشخص.</a:t>
            </a:r>
            <a:endParaRPr b="1" sz="1800"/>
          </a:p>
        </p:txBody>
      </p:sp>
      <p:pic>
        <p:nvPicPr>
          <p:cNvPr id="223" name="Google Shape;223;p26"/>
          <p:cNvPicPr preferRelativeResize="0"/>
          <p:nvPr/>
        </p:nvPicPr>
        <p:blipFill>
          <a:blip r:embed="rId3">
            <a:alphaModFix/>
          </a:blip>
          <a:stretch>
            <a:fillRect/>
          </a:stretch>
        </p:blipFill>
        <p:spPr>
          <a:xfrm>
            <a:off x="4649775" y="216825"/>
            <a:ext cx="4109505" cy="2907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773700" y="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فلسفه مشاء</a:t>
            </a:r>
            <a:endParaRPr/>
          </a:p>
        </p:txBody>
      </p:sp>
      <p:sp>
        <p:nvSpPr>
          <p:cNvPr id="229" name="Google Shape;229;p27"/>
          <p:cNvSpPr txBox="1"/>
          <p:nvPr/>
        </p:nvSpPr>
        <p:spPr>
          <a:xfrm>
            <a:off x="0" y="1469500"/>
            <a:ext cx="7596600" cy="18777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lang="en" sz="2200"/>
              <a:t>فلسفه مَشّاء یا مکتب مشاء مکتبی از فلسفه است که از آموزه‌های ارسطو الهام می‌گیرد. نیز فلسفه مشایی، یکی از دوره‌ها یا مکاتب برجسته فلسفه اسلامی است، که از فلسفهٔ یونان و به‌ویژه ارسطو و تفاسیر نوافلاطونی آن سرچشمه گرفته‌است.</a:t>
            </a:r>
            <a:endParaRPr sz="2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8"/>
          <p:cNvSpPr txBox="1"/>
          <p:nvPr>
            <p:ph type="title"/>
          </p:nvPr>
        </p:nvSpPr>
        <p:spPr>
          <a:xfrm>
            <a:off x="833925" y="1614100"/>
            <a:ext cx="7596600" cy="1385700"/>
          </a:xfrm>
          <a:prstGeom prst="rect">
            <a:avLst/>
          </a:prstGeom>
        </p:spPr>
        <p:txBody>
          <a:bodyPr anchorCtr="0" anchor="ctr" bIns="91425" lIns="91425" spcFirstLastPara="1" rIns="91425" wrap="square" tIns="91425">
            <a:noAutofit/>
          </a:bodyPr>
          <a:lstStyle/>
          <a:p>
            <a:pPr indent="0" lvl="0" marL="0" rtl="1" algn="r">
              <a:spcBef>
                <a:spcPts val="0"/>
              </a:spcBef>
              <a:spcAft>
                <a:spcPts val="0"/>
              </a:spcAft>
              <a:buSzPts val="990"/>
              <a:buNone/>
            </a:pPr>
            <a:r>
              <a:rPr lang="en" sz="2380"/>
              <a:t>کلمه مَشّاء به معنی راه‌رونده یا بسیار راه‌رونده است. ارسطو در پنجاه و سه سالگی پس از بازگشت به آتن مدرسه خود لیسیوم را بنا نهاد. ارسطو در هنگام تدریس معمولاً قدم می‌زد و بدین سبب «لیسیوم» به مدرسه مشائی (راه رونده) معروف گردید. به این ترتیب، پیروان ارسطو را مشائی می‌گویند و در یونانی این کلمه «پریپاتتیکوس» است. همچنین گفته می‌شود چون آنان برای کشف حقیقت متوسل به تعقل می‌شدند و فکر را به کار می‌انداختند، آنان را مشاء گفتند، یعنی مشی فکر می‌کردند.</a:t>
            </a:r>
            <a:endParaRPr sz="238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9"/>
          <p:cNvSpPr txBox="1"/>
          <p:nvPr>
            <p:ph type="title"/>
          </p:nvPr>
        </p:nvSpPr>
        <p:spPr>
          <a:xfrm>
            <a:off x="1883259" y="1252225"/>
            <a:ext cx="5377500" cy="1646100"/>
          </a:xfrm>
          <a:prstGeom prst="rect">
            <a:avLst/>
          </a:prstGeom>
        </p:spPr>
        <p:txBody>
          <a:bodyPr anchorCtr="0" anchor="ctr" bIns="91425" lIns="91425" spcFirstLastPara="1" rIns="91425" wrap="square" tIns="91425">
            <a:noAutofit/>
          </a:bodyPr>
          <a:lstStyle/>
          <a:p>
            <a:pPr indent="0" lvl="0" marL="0" rtl="1" algn="r">
              <a:spcBef>
                <a:spcPts val="0"/>
              </a:spcBef>
              <a:spcAft>
                <a:spcPts val="0"/>
              </a:spcAft>
              <a:buSzPts val="990"/>
              <a:buNone/>
            </a:pPr>
            <a:r>
              <a:rPr lang="en" sz="2280"/>
              <a:t>در فلسفه ارسطویی و مشاء بیشتر بر استدلال و برهان تأکید می‌شود، در حالی که در فلسفه افلاطونی و فلسفه اشراق علاوه بر استدلال، کشف و شهود نیز راه دارد. در روش اشراقی برای تحقیق در </a:t>
            </a:r>
            <a:r>
              <a:rPr lang="en" sz="2280"/>
              <a:t>مسائل</a:t>
            </a:r>
            <a:r>
              <a:rPr lang="en" sz="2280"/>
              <a:t> فلسفی و مخصوصاً حکمت الهی تنها استدلال و تفکرات عقلی کافی نیست، سلوک قلبی و مجاهدات نفس و تصفیه آن نیز برای کشف حقایق ضروری و لازم است.</a:t>
            </a:r>
            <a:endParaRPr sz="228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0"/>
          <p:cNvSpPr txBox="1"/>
          <p:nvPr>
            <p:ph type="title"/>
          </p:nvPr>
        </p:nvSpPr>
        <p:spPr>
          <a:xfrm>
            <a:off x="1424175" y="1806450"/>
            <a:ext cx="7596600" cy="1530600"/>
          </a:xfrm>
          <a:prstGeom prst="rect">
            <a:avLst/>
          </a:prstGeom>
        </p:spPr>
        <p:txBody>
          <a:bodyPr anchorCtr="0" anchor="ctr" bIns="91425" lIns="91425" spcFirstLastPara="1" rIns="91425" wrap="square" tIns="91425">
            <a:noAutofit/>
          </a:bodyPr>
          <a:lstStyle/>
          <a:p>
            <a:pPr indent="0" lvl="0" marL="0" rtl="1" algn="r">
              <a:spcBef>
                <a:spcPts val="0"/>
              </a:spcBef>
              <a:spcAft>
                <a:spcPts val="0"/>
              </a:spcAft>
              <a:buClr>
                <a:schemeClr val="dk1"/>
              </a:buClr>
              <a:buSzPts val="990"/>
              <a:buFont typeface="Arial"/>
              <a:buNone/>
            </a:pPr>
            <a:r>
              <a:t/>
            </a:r>
            <a:endParaRPr sz="1979"/>
          </a:p>
          <a:p>
            <a:pPr indent="0" lvl="0" marL="0" rtl="1" algn="r">
              <a:spcBef>
                <a:spcPts val="0"/>
              </a:spcBef>
              <a:spcAft>
                <a:spcPts val="0"/>
              </a:spcAft>
              <a:buClr>
                <a:schemeClr val="dk1"/>
              </a:buClr>
              <a:buSzPts val="990"/>
              <a:buFont typeface="Arial"/>
              <a:buNone/>
            </a:pPr>
            <a:r>
              <a:rPr lang="en" sz="1979"/>
              <a:t>اگر شما یک فیلسوف مشاء باشید مثلاً به جاذبه کاری ندارید بلکه می‌گویید که سنگ طالب مکان طبیعی خودش است و دارد به غایت خودش نزدیک می‌شود یعنی مشائیون یک حرکت غایت‌جویانه در سنگ می‌دیدند و به تعبیر خودشان یک حرکت طبیعی ولی شما یک حرکت قسری می‌بینید. یا اینکه باور ما این است که هوا دور زمین است برای اینکه کره‌ی زمین با جاذبه‌ی خودش آن را نگه داشته و اگر نگه نمی‌داشت می‌رفت و در فضا پراکنده می‌شد ولی بر اساس فکر مشاء همین وضع هوا تفسیر دیگری برمی‌دارد. در این تفسیر جای هوا همین است که هست، اینجا جای طبیعی اوست، اصلاً کجا برود؟ جای دیگر ندارد که برود. پس همین بودن هوا در مجاورت زمین دو معنی دارد.</a:t>
            </a:r>
            <a:endParaRPr sz="1979"/>
          </a:p>
          <a:p>
            <a:pPr indent="0" lvl="0" marL="0" rtl="1" algn="r">
              <a:spcBef>
                <a:spcPts val="0"/>
              </a:spcBef>
              <a:spcAft>
                <a:spcPts val="0"/>
              </a:spcAft>
              <a:buClr>
                <a:schemeClr val="dk1"/>
              </a:buClr>
              <a:buSzPts val="990"/>
              <a:buFont typeface="Arial"/>
              <a:buNone/>
            </a:pPr>
            <a:r>
              <a:t/>
            </a:r>
            <a:endParaRPr sz="1979"/>
          </a:p>
          <a:p>
            <a:pPr indent="0" lvl="0" marL="0" rtl="1" algn="r">
              <a:spcBef>
                <a:spcPts val="0"/>
              </a:spcBef>
              <a:spcAft>
                <a:spcPts val="0"/>
              </a:spcAft>
              <a:buSzPts val="990"/>
              <a:buNone/>
            </a:pPr>
            <a:r>
              <a:t/>
            </a:r>
            <a:endParaRPr sz="1979"/>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1"/>
          <p:cNvSpPr txBox="1"/>
          <p:nvPr/>
        </p:nvSpPr>
        <p:spPr>
          <a:xfrm>
            <a:off x="0" y="1033800"/>
            <a:ext cx="5444700" cy="41097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lang="en" sz="1700">
                <a:solidFill>
                  <a:schemeClr val="dk1"/>
                </a:solidFill>
              </a:rPr>
              <a:t>تقسیم فلسفه به مشائی و اشراقی در عین اینکه یکی از تقسیمات فلسفه اسلامی است. در حقیقت پیروان ارسطو عموماً مشائی و پیروان افلاطون اشراقی نامیده می‌شوند. در وجه تسمیه مشاء اقوال مختلفی گفته شده‌است. برخی علت این نامگذاری را عادت ویژه ارسطو در تدریس ذکر کرده‌اند. گفته می‌شود ارسطو به هنگام تدریس فلسفه قدم می‌زده‌است. برخی نیز وجه آن را این دانسته‌اند که چون عقل و اندیشه این فلاسفه پیوسته در مشی و حرکت بوده فلسفه آنان به فلسفه مشاء مشهور شده‌است؛ چرا که حقیقت فکر همان حرکت به سوی مقدمات و از مقدمات به سوی نتایج است. در میان فلاسفه اسلامی کندی، فارابی، ابن سینا، خواجه نصیر طوسی و ابن رشد اندلسی از بزرگان فلسفه مشائی شمرده می‌شوند. در جهان اسلام فلسفه مشاء با نام ابن سینا شناخته و آموزش داده می‌شود.</a:t>
            </a:r>
            <a:endParaRPr sz="1700">
              <a:solidFill>
                <a:schemeClr val="dk1"/>
              </a:solidFill>
            </a:endParaRPr>
          </a:p>
          <a:p>
            <a:pPr indent="0" lvl="0" marL="0" rtl="1" algn="r">
              <a:spcBef>
                <a:spcPts val="0"/>
              </a:spcBef>
              <a:spcAft>
                <a:spcPts val="0"/>
              </a:spcAft>
              <a:buNone/>
            </a:pPr>
            <a:r>
              <a:t/>
            </a:r>
            <a:endParaRPr sz="1700">
              <a:solidFill>
                <a:schemeClr val="dk1"/>
              </a:solidFill>
            </a:endParaRPr>
          </a:p>
        </p:txBody>
      </p:sp>
      <p:pic>
        <p:nvPicPr>
          <p:cNvPr id="250" name="Google Shape;250;p31"/>
          <p:cNvPicPr preferRelativeResize="0"/>
          <p:nvPr/>
        </p:nvPicPr>
        <p:blipFill>
          <a:blip r:embed="rId3">
            <a:alphaModFix/>
          </a:blip>
          <a:stretch>
            <a:fillRect/>
          </a:stretch>
        </p:blipFill>
        <p:spPr>
          <a:xfrm>
            <a:off x="6448425" y="0"/>
            <a:ext cx="2695575" cy="1695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4"/>
          <p:cNvSpPr txBox="1"/>
          <p:nvPr>
            <p:ph type="title"/>
          </p:nvPr>
        </p:nvSpPr>
        <p:spPr>
          <a:xfrm>
            <a:off x="1547400" y="1594950"/>
            <a:ext cx="7596600" cy="1530600"/>
          </a:xfrm>
          <a:prstGeom prst="rect">
            <a:avLst/>
          </a:prstGeom>
        </p:spPr>
        <p:txBody>
          <a:bodyPr anchorCtr="0" anchor="ctr" bIns="91425" lIns="91425" spcFirstLastPara="1" rIns="91425" wrap="square" tIns="91425">
            <a:noAutofit/>
          </a:bodyPr>
          <a:lstStyle/>
          <a:p>
            <a:pPr indent="0" lvl="0" marL="0" rtl="1" algn="ctr">
              <a:spcBef>
                <a:spcPts val="0"/>
              </a:spcBef>
              <a:spcAft>
                <a:spcPts val="0"/>
              </a:spcAft>
              <a:buNone/>
            </a:pPr>
            <a:r>
              <a:t/>
            </a:r>
            <a:endParaRPr sz="1900"/>
          </a:p>
          <a:p>
            <a:pPr indent="0" lvl="0" marL="0" rtl="1" algn="ctr">
              <a:spcBef>
                <a:spcPts val="0"/>
              </a:spcBef>
              <a:spcAft>
                <a:spcPts val="0"/>
              </a:spcAft>
              <a:buNone/>
            </a:pPr>
            <a:r>
              <a:t/>
            </a:r>
            <a:endParaRPr sz="1900"/>
          </a:p>
          <a:p>
            <a:pPr indent="0" lvl="0" marL="0" rtl="1" algn="ctr">
              <a:spcBef>
                <a:spcPts val="0"/>
              </a:spcBef>
              <a:spcAft>
                <a:spcPts val="0"/>
              </a:spcAft>
              <a:buClr>
                <a:schemeClr val="dk1"/>
              </a:buClr>
              <a:buSzPts val="1100"/>
              <a:buFont typeface="Arial"/>
              <a:buNone/>
            </a:pPr>
            <a:r>
              <a:rPr lang="en" sz="1900"/>
              <a:t>اَرِسطو یا اَرِسطاطالیس  ‎/ˈærɪˌstɒtəl/‎ زبان یونانی: Ἀριστοτέλης، تلفظ aristotélɛ:s و Aristotélēs؛ تلفظ: آریستوتِلِس، زادهٔ ۳۸۴ ق.م. -درگذشتهٔ ۳۲۲ ق. م) از فیلسوفان یونان باستان بود. او یکی از مهم‌ترین فیلسوفان غربی به حساب می‌آید. در هجده سالگی به آکادمی افلاطون راه یافت و به مدت بیست سال در مکتب افلاطون، دانش آموخت؛ وی در مدت کم، چنان پیشرفتی در علوم نظری کرد که افلاطون به وی لقب ''</a:t>
            </a:r>
            <a:r>
              <a:rPr lang="en" sz="1900"/>
              <a:t>علم"</a:t>
            </a:r>
            <a:r>
              <a:rPr lang="en" sz="1900"/>
              <a:t> داد. او به مدت ۴ سال، آموزگار اسکندر مقدونی بود. نوشته‌های او در زمینه‌ها و رشته‌های گوناگون، از جمله: فیزیک، متافیزیک، شعر، ادبیات، زیست‌شناسی، منطق، علم بیان، سیاست، دولت و اخلاق بوده‌اند. ارسطو به همراه سقراط و افلاطون از اثرگذارترین و بزرگ‌ترین فیلسوفان یونان باستان بوده‌است که به همین دلیل، به «معلم اول»، ملقب شده‌است. ارسطو فلسفه را با عنوان «دانش هستی» تعریف می‌کرد.</a:t>
            </a:r>
            <a:endParaRPr sz="1900"/>
          </a:p>
          <a:p>
            <a:pPr indent="0" lvl="0" marL="0" rtl="1" algn="ctr">
              <a:spcBef>
                <a:spcPts val="0"/>
              </a:spcBef>
              <a:spcAft>
                <a:spcPts val="0"/>
              </a:spcAft>
              <a:buNone/>
            </a:pPr>
            <a:r>
              <a:t/>
            </a:r>
            <a:endParaRPr sz="1900"/>
          </a:p>
        </p:txBody>
      </p:sp>
      <p:sp>
        <p:nvSpPr>
          <p:cNvPr id="137" name="Google Shape;137;p14"/>
          <p:cNvSpPr txBox="1"/>
          <p:nvPr/>
        </p:nvSpPr>
        <p:spPr>
          <a:xfrm>
            <a:off x="3770300" y="72275"/>
            <a:ext cx="39027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Open Sans"/>
                <a:ea typeface="Open Sans"/>
                <a:cs typeface="Open Sans"/>
                <a:sym typeface="Open Sans"/>
              </a:rPr>
              <a:t>مقدمه</a:t>
            </a:r>
            <a:endParaRPr>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2"/>
          <p:cNvSpPr txBox="1"/>
          <p:nvPr>
            <p:ph type="title"/>
          </p:nvPr>
        </p:nvSpPr>
        <p:spPr>
          <a:xfrm>
            <a:off x="2854825" y="0"/>
            <a:ext cx="6226200" cy="2915100"/>
          </a:xfrm>
          <a:prstGeom prst="rect">
            <a:avLst/>
          </a:prstGeom>
        </p:spPr>
        <p:txBody>
          <a:bodyPr anchorCtr="0" anchor="ctr" bIns="91425" lIns="91425" spcFirstLastPara="1" rIns="91425" wrap="square" tIns="91425">
            <a:noAutofit/>
          </a:bodyPr>
          <a:lstStyle/>
          <a:p>
            <a:pPr indent="0" lvl="0" marL="0" rtl="1" algn="ctr">
              <a:spcBef>
                <a:spcPts val="0"/>
              </a:spcBef>
              <a:spcAft>
                <a:spcPts val="0"/>
              </a:spcAft>
              <a:buClr>
                <a:schemeClr val="dk1"/>
              </a:buClr>
              <a:buSzPts val="1100"/>
              <a:buFont typeface="Arial"/>
              <a:buNone/>
            </a:pPr>
            <a:r>
              <a:rPr lang="en" sz="1100"/>
              <a:t>نفوذ اشتباهات اساسی ارسطو علیرغم دستاوردهایی که داشت، به‌طور فراگیری باعث رکود علمی برای سالیان و قرن‌ها گردید. چرا که این اشتباهات اساسی، برای </a:t>
            </a:r>
            <a:r>
              <a:rPr lang="en" sz="1100"/>
              <a:t>موخرین</a:t>
            </a:r>
            <a:r>
              <a:rPr lang="en" sz="1100"/>
              <a:t>، بعنوان پایه‌های دانش مورد قبول قرار می‌گرفته‌اند؛ به‌صورتی که به پاسخ‌های غلط علمی منجر می‌گردیدند. چنان‌که برتراند راسل می‌گوید «تقریباً تمام پیشرفت‌های فکری می‌باید با جملاتی از سوی آموزه‌های ارسطویی شروع می‌شد». همچنین راسل به اخلاق ارسطویی با عنوان تنفرانگیز اشاره می‌کند و معتقد است منطق ارسطو بدون شک نسخهٔ منسوخ شدهٔ بطلمیوس است. راسل می‌نویسد: «این اشتباهات ارسطو، قضاوت تاریخی در مورد او را سخت می‌کند، تا جایی که بخاطر می‌آوریم که بسیاری از پیشرفتهای او </a:t>
            </a:r>
            <a:r>
              <a:rPr lang="en" sz="1100"/>
              <a:t>بر اساس</a:t>
            </a:r>
            <a:r>
              <a:rPr lang="en" sz="1100"/>
              <a:t> دانسته‌های </a:t>
            </a:r>
            <a:r>
              <a:rPr lang="en" sz="1100"/>
              <a:t>پیشینیان</a:t>
            </a:r>
            <a:r>
              <a:rPr lang="en" sz="1100"/>
              <a:t> بوده‌است.»</a:t>
            </a:r>
            <a:endParaRPr sz="1100"/>
          </a:p>
          <a:p>
            <a:pPr indent="0" lvl="0" marL="0" rtl="1" algn="ctr">
              <a:spcBef>
                <a:spcPts val="0"/>
              </a:spcBef>
              <a:spcAft>
                <a:spcPts val="0"/>
              </a:spcAft>
              <a:buClr>
                <a:schemeClr val="dk1"/>
              </a:buClr>
              <a:buSzPts val="1100"/>
              <a:buFont typeface="Arial"/>
              <a:buNone/>
            </a:pPr>
            <a:r>
              <a:t/>
            </a:r>
            <a:endParaRPr sz="1100"/>
          </a:p>
          <a:p>
            <a:pPr indent="0" lvl="0" marL="0" rtl="1" algn="ctr">
              <a:spcBef>
                <a:spcPts val="0"/>
              </a:spcBef>
              <a:spcAft>
                <a:spcPts val="0"/>
              </a:spcAft>
              <a:buClr>
                <a:schemeClr val="dk1"/>
              </a:buClr>
              <a:buSzPts val="1100"/>
              <a:buFont typeface="Arial"/>
              <a:buNone/>
            </a:pPr>
            <a:r>
              <a:rPr lang="en" sz="1100"/>
              <a:t>ارسطو در دوران زندگیش اعتقادات علمی و غیرعلمی اشتباه فراوانی داشت که خطای آنها بعدها مشخص شد. از آن جمله می‌توان به این اشاره کرد که ارسطو اطمینان داشت که اقیانوس هند مانند دریاچه‌ها محدود در خاک است.</a:t>
            </a:r>
            <a:endParaRPr sz="1100"/>
          </a:p>
          <a:p>
            <a:pPr indent="0" lvl="0" marL="0" rtl="1" algn="ctr">
              <a:spcBef>
                <a:spcPts val="0"/>
              </a:spcBef>
              <a:spcAft>
                <a:spcPts val="0"/>
              </a:spcAft>
              <a:buClr>
                <a:schemeClr val="dk1"/>
              </a:buClr>
              <a:buSzPts val="1100"/>
              <a:buFont typeface="Arial"/>
              <a:buNone/>
            </a:pPr>
            <a:r>
              <a:t/>
            </a:r>
            <a:endParaRPr sz="1100"/>
          </a:p>
          <a:p>
            <a:pPr indent="0" lvl="0" marL="0" rtl="1" algn="ctr">
              <a:spcBef>
                <a:spcPts val="0"/>
              </a:spcBef>
              <a:spcAft>
                <a:spcPts val="0"/>
              </a:spcAft>
              <a:buClr>
                <a:schemeClr val="dk1"/>
              </a:buClr>
              <a:buSzPts val="1100"/>
              <a:buFont typeface="Arial"/>
              <a:buNone/>
            </a:pPr>
            <a:r>
              <a:rPr lang="en" sz="1100"/>
              <a:t>ارسطو بسیاری از مسائل فیزیک، متافیزیک، زیست‌شناسی، دولت، سیاست و اخلاق را بر پایهٔ اطلاعات پایه‌ای غلط بنیان نهاد و جانشینان وی با تمام سرسختی در مقابل دیدگاه‌های مخالف نظرات وی، تا قرن‌ها متعصبانه مقابله کردند.</a:t>
            </a:r>
            <a:endParaRPr sz="1100"/>
          </a:p>
          <a:p>
            <a:pPr indent="0" lvl="0" marL="0" rtl="1" algn="ctr">
              <a:spcBef>
                <a:spcPts val="0"/>
              </a:spcBef>
              <a:spcAft>
                <a:spcPts val="0"/>
              </a:spcAft>
              <a:buNone/>
            </a:pPr>
            <a:r>
              <a:t/>
            </a:r>
            <a:endParaRPr sz="1100"/>
          </a:p>
        </p:txBody>
      </p:sp>
      <p:pic>
        <p:nvPicPr>
          <p:cNvPr id="256" name="Google Shape;256;p32"/>
          <p:cNvPicPr preferRelativeResize="0"/>
          <p:nvPr/>
        </p:nvPicPr>
        <p:blipFill>
          <a:blip r:embed="rId3">
            <a:alphaModFix/>
          </a:blip>
          <a:stretch>
            <a:fillRect/>
          </a:stretch>
        </p:blipFill>
        <p:spPr>
          <a:xfrm>
            <a:off x="0" y="2700400"/>
            <a:ext cx="4145531" cy="2443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3"/>
          <p:cNvSpPr txBox="1"/>
          <p:nvPr>
            <p:ph idx="1" type="body"/>
          </p:nvPr>
        </p:nvSpPr>
        <p:spPr>
          <a:xfrm>
            <a:off x="311700" y="329700"/>
            <a:ext cx="8520600" cy="8145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با تشکر</a:t>
            </a:r>
            <a:endParaRPr/>
          </a:p>
        </p:txBody>
      </p:sp>
      <p:pic>
        <p:nvPicPr>
          <p:cNvPr id="262" name="Google Shape;262;p33"/>
          <p:cNvPicPr preferRelativeResize="0"/>
          <p:nvPr/>
        </p:nvPicPr>
        <p:blipFill>
          <a:blip r:embed="rId3">
            <a:alphaModFix/>
          </a:blip>
          <a:stretch>
            <a:fillRect/>
          </a:stretch>
        </p:blipFill>
        <p:spPr>
          <a:xfrm>
            <a:off x="3151688" y="1389200"/>
            <a:ext cx="2840625" cy="3448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5"/>
          <p:cNvSpPr txBox="1"/>
          <p:nvPr>
            <p:ph type="title"/>
          </p:nvPr>
        </p:nvSpPr>
        <p:spPr>
          <a:xfrm>
            <a:off x="460625" y="3718000"/>
            <a:ext cx="7160400" cy="1169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4500"/>
              <a:t>plato academy and Aristotle </a:t>
            </a:r>
            <a:endParaRPr sz="4500"/>
          </a:p>
        </p:txBody>
      </p:sp>
      <p:pic>
        <p:nvPicPr>
          <p:cNvPr id="143" name="Google Shape;143;p15"/>
          <p:cNvPicPr preferRelativeResize="0"/>
          <p:nvPr/>
        </p:nvPicPr>
        <p:blipFill>
          <a:blip r:embed="rId3">
            <a:alphaModFix/>
          </a:blip>
          <a:stretch>
            <a:fillRect/>
          </a:stretch>
        </p:blipFill>
        <p:spPr>
          <a:xfrm>
            <a:off x="3219713" y="279925"/>
            <a:ext cx="5924287" cy="3702675"/>
          </a:xfrm>
          <a:prstGeom prst="rect">
            <a:avLst/>
          </a:prstGeom>
          <a:noFill/>
          <a:ln>
            <a:noFill/>
          </a:ln>
        </p:spPr>
      </p:pic>
      <p:pic>
        <p:nvPicPr>
          <p:cNvPr id="144" name="Google Shape;144;p15"/>
          <p:cNvPicPr preferRelativeResize="0"/>
          <p:nvPr/>
        </p:nvPicPr>
        <p:blipFill>
          <a:blip r:embed="rId4">
            <a:alphaModFix/>
          </a:blip>
          <a:stretch>
            <a:fillRect/>
          </a:stretch>
        </p:blipFill>
        <p:spPr>
          <a:xfrm>
            <a:off x="72150" y="392763"/>
            <a:ext cx="2857611" cy="291714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8" name="Shape 148"/>
        <p:cNvGrpSpPr/>
        <p:nvPr/>
      </p:nvGrpSpPr>
      <p:grpSpPr>
        <a:xfrm>
          <a:off x="0" y="0"/>
          <a:ext cx="0" cy="0"/>
          <a:chOff x="0" y="0"/>
          <a:chExt cx="0" cy="0"/>
        </a:xfrm>
      </p:grpSpPr>
      <p:sp>
        <p:nvSpPr>
          <p:cNvPr id="149" name="Google Shape;149;p16"/>
          <p:cNvSpPr txBox="1"/>
          <p:nvPr>
            <p:ph type="title"/>
          </p:nvPr>
        </p:nvSpPr>
        <p:spPr>
          <a:xfrm>
            <a:off x="139525" y="430825"/>
            <a:ext cx="3292800" cy="4090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2400">
                <a:solidFill>
                  <a:schemeClr val="lt1"/>
                </a:solidFill>
              </a:rPr>
              <a:t>Alexander the Great (356 - 323 BC), later King of Macedon and conqueror of a vast empire stretching from the Balkans to India, listens studiously to his tutor, the philosopher Aristotle (384 - 322 BC), while they sit in a palace in ancient Pella, Greece, circa 342 BC. </a:t>
            </a:r>
            <a:endParaRPr sz="2400">
              <a:solidFill>
                <a:schemeClr val="lt1"/>
              </a:solidFill>
            </a:endParaRPr>
          </a:p>
          <a:p>
            <a:pPr indent="0" lvl="0" marL="0" rtl="0" algn="ctr">
              <a:spcBef>
                <a:spcPts val="0"/>
              </a:spcBef>
              <a:spcAft>
                <a:spcPts val="0"/>
              </a:spcAft>
              <a:buNone/>
            </a:pPr>
            <a:r>
              <a:t/>
            </a:r>
            <a:endParaRPr sz="2400">
              <a:solidFill>
                <a:schemeClr val="lt1"/>
              </a:solidFill>
            </a:endParaRPr>
          </a:p>
          <a:p>
            <a:pPr indent="0" lvl="0" marL="0" rtl="0" algn="ctr">
              <a:spcBef>
                <a:spcPts val="0"/>
              </a:spcBef>
              <a:spcAft>
                <a:spcPts val="0"/>
              </a:spcAft>
              <a:buNone/>
            </a:pPr>
            <a:r>
              <a:rPr lang="en" sz="400">
                <a:solidFill>
                  <a:schemeClr val="lt1"/>
                </a:solidFill>
              </a:rPr>
              <a:t>(Image by Stock Montage/Getty Images)</a:t>
            </a:r>
            <a:endParaRPr sz="400">
              <a:solidFill>
                <a:schemeClr val="lt1"/>
              </a:solidFill>
            </a:endParaRPr>
          </a:p>
        </p:txBody>
      </p:sp>
      <p:pic>
        <p:nvPicPr>
          <p:cNvPr id="150" name="Google Shape;150;p16"/>
          <p:cNvPicPr preferRelativeResize="0"/>
          <p:nvPr/>
        </p:nvPicPr>
        <p:blipFill>
          <a:blip r:embed="rId3">
            <a:alphaModFix/>
          </a:blip>
          <a:stretch>
            <a:fillRect/>
          </a:stretch>
        </p:blipFill>
        <p:spPr>
          <a:xfrm>
            <a:off x="3335950" y="349663"/>
            <a:ext cx="5808050" cy="4253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7"/>
          <p:cNvSpPr txBox="1"/>
          <p:nvPr>
            <p:ph type="title"/>
          </p:nvPr>
        </p:nvSpPr>
        <p:spPr>
          <a:xfrm>
            <a:off x="4039150" y="0"/>
            <a:ext cx="5104800" cy="103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800">
                <a:solidFill>
                  <a:schemeClr val="accent2"/>
                </a:solidFill>
              </a:rPr>
              <a:t>The First Teacher</a:t>
            </a:r>
            <a:endParaRPr sz="4800">
              <a:solidFill>
                <a:schemeClr val="accent2"/>
              </a:solidFill>
            </a:endParaRPr>
          </a:p>
        </p:txBody>
      </p:sp>
      <p:pic>
        <p:nvPicPr>
          <p:cNvPr id="156" name="Google Shape;156;p17"/>
          <p:cNvPicPr preferRelativeResize="0"/>
          <p:nvPr/>
        </p:nvPicPr>
        <p:blipFill>
          <a:blip r:embed="rId3">
            <a:alphaModFix/>
          </a:blip>
          <a:stretch>
            <a:fillRect/>
          </a:stretch>
        </p:blipFill>
        <p:spPr>
          <a:xfrm>
            <a:off x="4709550" y="1034087"/>
            <a:ext cx="3764000" cy="1467276"/>
          </a:xfrm>
          <a:prstGeom prst="rect">
            <a:avLst/>
          </a:prstGeom>
          <a:noFill/>
          <a:ln>
            <a:noFill/>
          </a:ln>
        </p:spPr>
      </p:pic>
      <p:pic>
        <p:nvPicPr>
          <p:cNvPr id="157" name="Google Shape;157;p17"/>
          <p:cNvPicPr preferRelativeResize="0"/>
          <p:nvPr/>
        </p:nvPicPr>
        <p:blipFill>
          <a:blip r:embed="rId4">
            <a:alphaModFix/>
          </a:blip>
          <a:stretch>
            <a:fillRect/>
          </a:stretch>
        </p:blipFill>
        <p:spPr>
          <a:xfrm>
            <a:off x="0" y="0"/>
            <a:ext cx="3997542" cy="5143500"/>
          </a:xfrm>
          <a:prstGeom prst="rect">
            <a:avLst/>
          </a:prstGeom>
          <a:noFill/>
          <a:ln>
            <a:noFill/>
          </a:ln>
        </p:spPr>
      </p:pic>
      <p:sp>
        <p:nvSpPr>
          <p:cNvPr id="158" name="Google Shape;158;p17"/>
          <p:cNvSpPr txBox="1"/>
          <p:nvPr/>
        </p:nvSpPr>
        <p:spPr>
          <a:xfrm>
            <a:off x="4709550" y="2501375"/>
            <a:ext cx="4280100" cy="26475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Clr>
                <a:schemeClr val="dk1"/>
              </a:buClr>
              <a:buSzPts val="1100"/>
              <a:buFont typeface="Arial"/>
              <a:buNone/>
            </a:pPr>
            <a:r>
              <a:rPr lang="en" sz="1000">
                <a:latin typeface="Old Standard TT"/>
                <a:ea typeface="Old Standard TT"/>
                <a:cs typeface="Old Standard TT"/>
                <a:sym typeface="Old Standard TT"/>
              </a:rPr>
              <a:t>آثار ارسطو متنوع و شامل جمیع معارف و علوم یونانی (جز ریاضی) و اصولاً منطق، علوم طبیعی، الهیات و اخلاقیات افلاطون می‌شده‌است که از آن جمله باید از فن شعر، فن خطابه، کتاب اخلاق، سیاست و مابعدالطبیعه (متافیزیک) نام برد.</a:t>
            </a:r>
            <a:endParaRPr sz="1000">
              <a:latin typeface="Old Standard TT"/>
              <a:ea typeface="Old Standard TT"/>
              <a:cs typeface="Old Standard TT"/>
              <a:sym typeface="Old Standard TT"/>
            </a:endParaRPr>
          </a:p>
          <a:p>
            <a:pPr indent="0" lvl="0" marL="0" rtl="1" algn="r">
              <a:spcBef>
                <a:spcPts val="0"/>
              </a:spcBef>
              <a:spcAft>
                <a:spcPts val="0"/>
              </a:spcAft>
              <a:buClr>
                <a:schemeClr val="dk1"/>
              </a:buClr>
              <a:buSzPts val="1100"/>
              <a:buFont typeface="Arial"/>
              <a:buNone/>
            </a:pPr>
            <a:r>
              <a:t/>
            </a:r>
            <a:endParaRPr sz="1000">
              <a:latin typeface="Old Standard TT"/>
              <a:ea typeface="Old Standard TT"/>
              <a:cs typeface="Old Standard TT"/>
              <a:sym typeface="Old Standard TT"/>
            </a:endParaRPr>
          </a:p>
          <a:p>
            <a:pPr indent="0" lvl="0" marL="0" rtl="1" algn="r">
              <a:spcBef>
                <a:spcPts val="0"/>
              </a:spcBef>
              <a:spcAft>
                <a:spcPts val="0"/>
              </a:spcAft>
              <a:buClr>
                <a:schemeClr val="dk1"/>
              </a:buClr>
              <a:buSzPts val="1100"/>
              <a:buFont typeface="Arial"/>
              <a:buNone/>
            </a:pPr>
            <a:r>
              <a:rPr lang="en" sz="1000">
                <a:latin typeface="Old Standard TT"/>
                <a:ea typeface="Old Standard TT"/>
                <a:cs typeface="Old Standard TT"/>
                <a:sym typeface="Old Standard TT"/>
              </a:rPr>
              <a:t>منطقیات: مقولات، جدلیات، آنالوطیقای اول و دوم، قضایا، ابطال مغالطات که در کل در کتاب ارغنون (ارگانون به معنی ابزار) جمع شده‌اند.</a:t>
            </a:r>
            <a:endParaRPr sz="1000">
              <a:latin typeface="Old Standard TT"/>
              <a:ea typeface="Old Standard TT"/>
              <a:cs typeface="Old Standard TT"/>
              <a:sym typeface="Old Standard TT"/>
            </a:endParaRPr>
          </a:p>
          <a:p>
            <a:pPr indent="0" lvl="0" marL="0" rtl="1" algn="r">
              <a:spcBef>
                <a:spcPts val="0"/>
              </a:spcBef>
              <a:spcAft>
                <a:spcPts val="0"/>
              </a:spcAft>
              <a:buClr>
                <a:schemeClr val="dk1"/>
              </a:buClr>
              <a:buSzPts val="1100"/>
              <a:buFont typeface="Arial"/>
              <a:buNone/>
            </a:pPr>
            <a:r>
              <a:t/>
            </a:r>
            <a:endParaRPr sz="1000">
              <a:latin typeface="Old Standard TT"/>
              <a:ea typeface="Old Standard TT"/>
              <a:cs typeface="Old Standard TT"/>
              <a:sym typeface="Old Standard TT"/>
            </a:endParaRPr>
          </a:p>
          <a:p>
            <a:pPr indent="0" lvl="0" marL="0" rtl="1" algn="r">
              <a:spcBef>
                <a:spcPts val="0"/>
              </a:spcBef>
              <a:spcAft>
                <a:spcPts val="0"/>
              </a:spcAft>
              <a:buClr>
                <a:schemeClr val="dk1"/>
              </a:buClr>
              <a:buSzPts val="1100"/>
              <a:buFont typeface="Arial"/>
              <a:buNone/>
            </a:pPr>
            <a:r>
              <a:rPr lang="en" sz="1000">
                <a:latin typeface="Old Standard TT"/>
                <a:ea typeface="Old Standard TT"/>
                <a:cs typeface="Old Standard TT"/>
                <a:sym typeface="Old Standard TT"/>
              </a:rPr>
              <a:t>کتب علمی: طبیعیات، درباره آسمان، در کون و فساد، علم کائنات جو، تاریخ طبیعی، De anima، Historia animalium، De generatione animalium، و De partibus animalium.</a:t>
            </a:r>
            <a:endParaRPr sz="1000">
              <a:latin typeface="Old Standard TT"/>
              <a:ea typeface="Old Standard TT"/>
              <a:cs typeface="Old Standard TT"/>
              <a:sym typeface="Old Standard TT"/>
            </a:endParaRPr>
          </a:p>
          <a:p>
            <a:pPr indent="0" lvl="0" marL="0" rtl="1" algn="r">
              <a:spcBef>
                <a:spcPts val="0"/>
              </a:spcBef>
              <a:spcAft>
                <a:spcPts val="0"/>
              </a:spcAft>
              <a:buClr>
                <a:schemeClr val="dk1"/>
              </a:buClr>
              <a:buSzPts val="1100"/>
              <a:buFont typeface="Arial"/>
              <a:buNone/>
            </a:pPr>
            <a:r>
              <a:t/>
            </a:r>
            <a:endParaRPr sz="1000">
              <a:latin typeface="Old Standard TT"/>
              <a:ea typeface="Old Standard TT"/>
              <a:cs typeface="Old Standard TT"/>
              <a:sym typeface="Old Standard TT"/>
            </a:endParaRPr>
          </a:p>
          <a:p>
            <a:pPr indent="0" lvl="0" marL="0" rtl="1" algn="r">
              <a:spcBef>
                <a:spcPts val="0"/>
              </a:spcBef>
              <a:spcAft>
                <a:spcPts val="0"/>
              </a:spcAft>
              <a:buClr>
                <a:schemeClr val="dk1"/>
              </a:buClr>
              <a:buSzPts val="1100"/>
              <a:buFont typeface="Arial"/>
              <a:buNone/>
            </a:pPr>
            <a:r>
              <a:rPr lang="en" sz="1000">
                <a:latin typeface="Old Standard TT"/>
                <a:ea typeface="Old Standard TT"/>
                <a:cs typeface="Old Standard TT"/>
                <a:sym typeface="Old Standard TT"/>
              </a:rPr>
              <a:t>کتب فلسفی: اخلاقیات ادوموسی، اخلاق نیکوماخوس، سیاست، مابعدالطبیعه</a:t>
            </a:r>
            <a:endParaRPr sz="1000">
              <a:latin typeface="Old Standard TT"/>
              <a:ea typeface="Old Standard TT"/>
              <a:cs typeface="Old Standard TT"/>
              <a:sym typeface="Old Standard TT"/>
            </a:endParaRPr>
          </a:p>
          <a:p>
            <a:pPr indent="0" lvl="0" marL="0" rtl="1" algn="r">
              <a:spcBef>
                <a:spcPts val="0"/>
              </a:spcBef>
              <a:spcAft>
                <a:spcPts val="0"/>
              </a:spcAft>
              <a:buClr>
                <a:schemeClr val="dk1"/>
              </a:buClr>
              <a:buSzPts val="1100"/>
              <a:buFont typeface="Arial"/>
              <a:buNone/>
            </a:pPr>
            <a:r>
              <a:t/>
            </a:r>
            <a:endParaRPr sz="1000">
              <a:latin typeface="Old Standard TT"/>
              <a:ea typeface="Old Standard TT"/>
              <a:cs typeface="Old Standard TT"/>
              <a:sym typeface="Old Standard TT"/>
            </a:endParaRPr>
          </a:p>
          <a:p>
            <a:pPr indent="0" lvl="0" marL="0" rtl="1" algn="r">
              <a:spcBef>
                <a:spcPts val="0"/>
              </a:spcBef>
              <a:spcAft>
                <a:spcPts val="0"/>
              </a:spcAft>
              <a:buClr>
                <a:schemeClr val="dk1"/>
              </a:buClr>
              <a:buSzPts val="1100"/>
              <a:buFont typeface="Arial"/>
              <a:buNone/>
            </a:pPr>
            <a:r>
              <a:rPr lang="en" sz="1000">
                <a:latin typeface="Old Standard TT"/>
                <a:ea typeface="Old Standard TT"/>
                <a:cs typeface="Old Standard TT"/>
                <a:sym typeface="Old Standard TT"/>
              </a:rPr>
              <a:t>کتاب ادبی: بوطیقا (فن شعر)</a:t>
            </a:r>
            <a:endParaRPr sz="1000">
              <a:latin typeface="Old Standard TT"/>
              <a:ea typeface="Old Standard TT"/>
              <a:cs typeface="Old Standard TT"/>
              <a:sym typeface="Old Standard TT"/>
            </a:endParaRPr>
          </a:p>
          <a:p>
            <a:pPr indent="0" lvl="0" marL="0" rtl="1" algn="r">
              <a:spcBef>
                <a:spcPts val="0"/>
              </a:spcBef>
              <a:spcAft>
                <a:spcPts val="0"/>
              </a:spcAft>
              <a:buNone/>
            </a:pPr>
            <a:r>
              <a:t/>
            </a:r>
            <a:endParaRPr sz="1000">
              <a:latin typeface="Old Standard TT"/>
              <a:ea typeface="Old Standard TT"/>
              <a:cs typeface="Old Standard TT"/>
              <a:sym typeface="Old Standard T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490250" y="517975"/>
            <a:ext cx="5327700" cy="4023000"/>
          </a:xfrm>
          <a:prstGeom prst="rect">
            <a:avLst/>
          </a:prstGeom>
        </p:spPr>
        <p:txBody>
          <a:bodyPr anchorCtr="0" anchor="ctr" bIns="91425" lIns="91425" spcFirstLastPara="1" rIns="91425" wrap="square" tIns="91425">
            <a:noAutofit/>
          </a:bodyPr>
          <a:lstStyle/>
          <a:p>
            <a:pPr indent="0" lvl="0" marL="0" rtl="1" algn="ctr">
              <a:spcBef>
                <a:spcPts val="0"/>
              </a:spcBef>
              <a:spcAft>
                <a:spcPts val="0"/>
              </a:spcAft>
              <a:buClr>
                <a:schemeClr val="dk1"/>
              </a:buClr>
              <a:buSzPts val="1100"/>
              <a:buFont typeface="Arial"/>
              <a:buNone/>
            </a:pPr>
            <a:r>
              <a:rPr lang="en" sz="1400">
                <a:solidFill>
                  <a:schemeClr val="dk2"/>
                </a:solidFill>
              </a:rPr>
              <a:t>«معلم اول» عنوانی است که به ارسطو، فیلسوف یونانی داده‌اند. ارسطو یکی از بزرگترین فیلسوفان یونانی است که  384 سال پیش از میلاد مسیح(ع) به دنیا آمده. او شناخته شده‌ترین شاگرد افلاطون بوده و 20 سال در مکتب وی آموزش دیده است. همچنین از او به عنوان معلم اسکندر مقدونی نیز یاد می‌شود. ارسطو در 62 سالگی از دنیا رفته است.</a:t>
            </a:r>
            <a:endParaRPr sz="1400">
              <a:solidFill>
                <a:schemeClr val="dk2"/>
              </a:solidFill>
            </a:endParaRPr>
          </a:p>
          <a:p>
            <a:pPr indent="0" lvl="0" marL="0" rtl="1" algn="ctr">
              <a:spcBef>
                <a:spcPts val="0"/>
              </a:spcBef>
              <a:spcAft>
                <a:spcPts val="0"/>
              </a:spcAft>
              <a:buClr>
                <a:schemeClr val="dk1"/>
              </a:buClr>
              <a:buSzPts val="1100"/>
              <a:buFont typeface="Arial"/>
              <a:buNone/>
            </a:pPr>
            <a:r>
              <a:t/>
            </a:r>
            <a:endParaRPr sz="1400">
              <a:solidFill>
                <a:schemeClr val="dk2"/>
              </a:solidFill>
            </a:endParaRPr>
          </a:p>
          <a:p>
            <a:pPr indent="0" lvl="0" marL="0" rtl="1" algn="ctr">
              <a:spcBef>
                <a:spcPts val="0"/>
              </a:spcBef>
              <a:spcAft>
                <a:spcPts val="0"/>
              </a:spcAft>
              <a:buClr>
                <a:schemeClr val="dk1"/>
              </a:buClr>
              <a:buSzPts val="1100"/>
              <a:buFont typeface="Arial"/>
              <a:buNone/>
            </a:pPr>
            <a:r>
              <a:rPr lang="en" sz="1400">
                <a:solidFill>
                  <a:schemeClr val="dk2"/>
                </a:solidFill>
              </a:rPr>
              <a:t>سیدحسین سیدموسوی، دانشیار گروه الهیات دانشگاه فردوسی در پاسخ به این پرسش ایسنا که «چرا به ارسطو لقب "معلم ‌اول" داده‌اند؟»، اظهار کرد: ارسطو معروف به معلم اول است. او شاگرد افلاطون بوده و حدود 20 سال در آکادمی او تحصیل کرد و فوق‌العاده نسبت به استاد خویش تواضع داشت. او علاقه زیادی به استاد خود داشت، هرچند در برخی آرا با وی مخالف بود. او جمله معروفی دارد که</a:t>
            </a:r>
            <a:r>
              <a:rPr b="1" lang="en" sz="1400">
                <a:solidFill>
                  <a:srgbClr val="CC0000"/>
                </a:solidFill>
              </a:rPr>
              <a:t> «من افلاطون را خیلی دوست دارم اما حقیقت را بیشتر.»</a:t>
            </a:r>
            <a:endParaRPr b="1" sz="1400">
              <a:solidFill>
                <a:srgbClr val="CC0000"/>
              </a:solidFill>
            </a:endParaRPr>
          </a:p>
          <a:p>
            <a:pPr indent="0" lvl="0" marL="0" rtl="1" algn="ctr">
              <a:spcBef>
                <a:spcPts val="0"/>
              </a:spcBef>
              <a:spcAft>
                <a:spcPts val="0"/>
              </a:spcAft>
              <a:buClr>
                <a:schemeClr val="dk1"/>
              </a:buClr>
              <a:buSzPts val="1100"/>
              <a:buFont typeface="Arial"/>
              <a:buNone/>
            </a:pPr>
            <a:r>
              <a:t/>
            </a:r>
            <a:endParaRPr sz="1400">
              <a:solidFill>
                <a:schemeClr val="dk2"/>
              </a:solidFill>
            </a:endParaRPr>
          </a:p>
          <a:p>
            <a:pPr indent="0" lvl="0" marL="0" rtl="1" algn="ctr">
              <a:spcBef>
                <a:spcPts val="0"/>
              </a:spcBef>
              <a:spcAft>
                <a:spcPts val="0"/>
              </a:spcAft>
              <a:buClr>
                <a:schemeClr val="dk1"/>
              </a:buClr>
              <a:buSzPts val="1100"/>
              <a:buFont typeface="Arial"/>
              <a:buNone/>
            </a:pPr>
            <a:r>
              <a:rPr lang="en" sz="1400">
                <a:solidFill>
                  <a:schemeClr val="dk2"/>
                </a:solidFill>
              </a:rPr>
              <a:t>وی ادامه داد: او در این 20 سال هم‌زیستی با استاد خود، در برخی اعتقادات، با او مخالفت داشت. این مساله نشان از بزرگی ارسطو دارد و بیان می‌کند که ارسطو، هم شخصیتی </a:t>
            </a:r>
            <a:r>
              <a:rPr lang="en" sz="1400">
                <a:solidFill>
                  <a:schemeClr val="dk2"/>
                </a:solidFill>
              </a:rPr>
              <a:t>آزاد اندیش</a:t>
            </a:r>
            <a:r>
              <a:rPr lang="en" sz="1400">
                <a:solidFill>
                  <a:schemeClr val="dk2"/>
                </a:solidFill>
              </a:rPr>
              <a:t> داشته که احترام معلم خود را دارد و هم این احترام، مانع آزاداندیشی وی نشده است.</a:t>
            </a:r>
            <a:endParaRPr sz="1400">
              <a:solidFill>
                <a:schemeClr val="dk2"/>
              </a:solidFill>
            </a:endParaRPr>
          </a:p>
          <a:p>
            <a:pPr indent="0" lvl="0" marL="0" rtl="1" algn="ctr">
              <a:spcBef>
                <a:spcPts val="0"/>
              </a:spcBef>
              <a:spcAft>
                <a:spcPts val="0"/>
              </a:spcAft>
              <a:buNone/>
            </a:pPr>
            <a:r>
              <a:t/>
            </a:r>
            <a:endParaRPr sz="1400"/>
          </a:p>
        </p:txBody>
      </p:sp>
      <p:pic>
        <p:nvPicPr>
          <p:cNvPr id="164" name="Google Shape;164;p18"/>
          <p:cNvPicPr preferRelativeResize="0"/>
          <p:nvPr/>
        </p:nvPicPr>
        <p:blipFill>
          <a:blip r:embed="rId3">
            <a:alphaModFix/>
          </a:blip>
          <a:stretch>
            <a:fillRect/>
          </a:stretch>
        </p:blipFill>
        <p:spPr>
          <a:xfrm>
            <a:off x="5726775" y="2818688"/>
            <a:ext cx="3200400" cy="2143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144550" y="526350"/>
            <a:ext cx="5878800" cy="4090800"/>
          </a:xfrm>
          <a:prstGeom prst="rect">
            <a:avLst/>
          </a:prstGeom>
        </p:spPr>
        <p:txBody>
          <a:bodyPr anchorCtr="0" anchor="ctr" bIns="91425" lIns="91425" spcFirstLastPara="1" rIns="91425" wrap="square" tIns="91425">
            <a:noAutofit/>
          </a:bodyPr>
          <a:lstStyle/>
          <a:p>
            <a:pPr indent="0" lvl="0" marL="0" rtl="1" algn="ctr">
              <a:spcBef>
                <a:spcPts val="0"/>
              </a:spcBef>
              <a:spcAft>
                <a:spcPts val="0"/>
              </a:spcAft>
              <a:buClr>
                <a:schemeClr val="dk1"/>
              </a:buClr>
              <a:buSzPts val="990"/>
              <a:buFont typeface="Arial"/>
              <a:buNone/>
            </a:pPr>
            <a:r>
              <a:rPr lang="en" sz="1300">
                <a:solidFill>
                  <a:schemeClr val="accent5"/>
                </a:solidFill>
              </a:rPr>
              <a:t>سه دوره فکری ارسطو</a:t>
            </a:r>
            <a:endParaRPr sz="1300">
              <a:solidFill>
                <a:schemeClr val="accent5"/>
              </a:solidFill>
            </a:endParaRPr>
          </a:p>
          <a:p>
            <a:pPr indent="0" lvl="0" marL="0" rtl="1" algn="ctr">
              <a:spcBef>
                <a:spcPts val="0"/>
              </a:spcBef>
              <a:spcAft>
                <a:spcPts val="0"/>
              </a:spcAft>
              <a:buClr>
                <a:schemeClr val="dk1"/>
              </a:buClr>
              <a:buSzPts val="990"/>
              <a:buFont typeface="Arial"/>
              <a:buNone/>
            </a:pPr>
            <a:r>
              <a:t/>
            </a:r>
            <a:endParaRPr sz="1300">
              <a:solidFill>
                <a:schemeClr val="accent5"/>
              </a:solidFill>
            </a:endParaRPr>
          </a:p>
          <a:p>
            <a:pPr indent="0" lvl="0" marL="0" rtl="1" algn="ctr">
              <a:spcBef>
                <a:spcPts val="0"/>
              </a:spcBef>
              <a:spcAft>
                <a:spcPts val="0"/>
              </a:spcAft>
              <a:buClr>
                <a:schemeClr val="dk1"/>
              </a:buClr>
              <a:buSzPts val="990"/>
              <a:buFont typeface="Arial"/>
              <a:buNone/>
            </a:pPr>
            <a:r>
              <a:rPr lang="en" sz="1300">
                <a:solidFill>
                  <a:schemeClr val="accent5"/>
                </a:solidFill>
              </a:rPr>
              <a:t>دانشیار گروه الهیات دانشگاه فردوسی، ادامه داد: آثار زیادی از ارسطو به دست ما رسیده که در این بین برخی از این آثار </a:t>
            </a:r>
            <a:r>
              <a:rPr lang="en" sz="1300">
                <a:solidFill>
                  <a:schemeClr val="accent5"/>
                </a:solidFill>
              </a:rPr>
              <a:t>منسوب</a:t>
            </a:r>
            <a:r>
              <a:rPr lang="en" sz="1300">
                <a:solidFill>
                  <a:schemeClr val="accent5"/>
                </a:solidFill>
              </a:rPr>
              <a:t> به اوست. علت این انتصاب این است که این آثار با آراء وی منطبق نیست. برخی معتقدند ارسطو در دوران حیات خود سه دوره فکری را پشت سر گذاشته که در دوره نخست کاملا تحت تاثیر افلاطون بود. دوره دوم دوره‌ای است که دیدگاه‌های او آمیخته‌ای از آراء افلاطونی و ارسطویی است و دیدگاه‌های او در دوره سوم کاملا ارسطویی شده است.</a:t>
            </a:r>
            <a:endParaRPr sz="1300">
              <a:solidFill>
                <a:schemeClr val="accent5"/>
              </a:solidFill>
            </a:endParaRPr>
          </a:p>
          <a:p>
            <a:pPr indent="0" lvl="0" marL="0" rtl="1" algn="ctr">
              <a:spcBef>
                <a:spcPts val="0"/>
              </a:spcBef>
              <a:spcAft>
                <a:spcPts val="0"/>
              </a:spcAft>
              <a:buClr>
                <a:schemeClr val="dk1"/>
              </a:buClr>
              <a:buSzPts val="990"/>
              <a:buFont typeface="Arial"/>
              <a:buNone/>
            </a:pPr>
            <a:r>
              <a:t/>
            </a:r>
            <a:endParaRPr sz="1300">
              <a:solidFill>
                <a:schemeClr val="accent5"/>
              </a:solidFill>
            </a:endParaRPr>
          </a:p>
          <a:p>
            <a:pPr indent="0" lvl="0" marL="0" rtl="1" algn="ctr">
              <a:spcBef>
                <a:spcPts val="0"/>
              </a:spcBef>
              <a:spcAft>
                <a:spcPts val="0"/>
              </a:spcAft>
              <a:buClr>
                <a:schemeClr val="dk1"/>
              </a:buClr>
              <a:buSzPts val="990"/>
              <a:buFont typeface="Arial"/>
              <a:buNone/>
            </a:pPr>
            <a:r>
              <a:rPr lang="en" sz="1300">
                <a:solidFill>
                  <a:schemeClr val="accent5"/>
                </a:solidFill>
              </a:rPr>
              <a:t>سید موسوی</a:t>
            </a:r>
            <a:r>
              <a:rPr lang="en" sz="1300">
                <a:solidFill>
                  <a:schemeClr val="accent5"/>
                </a:solidFill>
              </a:rPr>
              <a:t> خاطرنشان کرد: علت شهرت ارسطو به معلم اول، آثاری است که در حوزه‌های مختلف مانند منطق و فلسفه دارد. او آثار خود را خیلی منظم در اختیار بشر قرار داده و شاید نخستین کسی باشد که در حوزه منطق، مباحث مهم را دسته‌بندی کرده است. این روش ارسطو در دیگر آثار او در خصوص مباحث طبیعیات و الهیات نیز به چشم می‌خورد.</a:t>
            </a:r>
            <a:endParaRPr sz="1300">
              <a:solidFill>
                <a:schemeClr val="accent5"/>
              </a:solidFill>
            </a:endParaRPr>
          </a:p>
          <a:p>
            <a:pPr indent="0" lvl="0" marL="0" rtl="1" algn="ctr">
              <a:spcBef>
                <a:spcPts val="0"/>
              </a:spcBef>
              <a:spcAft>
                <a:spcPts val="0"/>
              </a:spcAft>
              <a:buClr>
                <a:schemeClr val="dk1"/>
              </a:buClr>
              <a:buSzPts val="990"/>
              <a:buFont typeface="Arial"/>
              <a:buNone/>
            </a:pPr>
            <a:r>
              <a:t/>
            </a:r>
            <a:endParaRPr sz="1300">
              <a:solidFill>
                <a:schemeClr val="accent5"/>
              </a:solidFill>
            </a:endParaRPr>
          </a:p>
          <a:p>
            <a:pPr indent="0" lvl="0" marL="0" rtl="1" algn="ctr">
              <a:spcBef>
                <a:spcPts val="0"/>
              </a:spcBef>
              <a:spcAft>
                <a:spcPts val="0"/>
              </a:spcAft>
              <a:buClr>
                <a:schemeClr val="dk1"/>
              </a:buClr>
              <a:buSzPts val="990"/>
              <a:buFont typeface="Arial"/>
              <a:buNone/>
            </a:pPr>
            <a:r>
              <a:rPr lang="en" sz="1300">
                <a:solidFill>
                  <a:schemeClr val="accent5"/>
                </a:solidFill>
              </a:rPr>
              <a:t>دانشیار گروه الهیات دانشگاه فردوسی، اضافه کرد: علت دیگر نام‌گذاری او به عنوان معلم اول این است که آثار وی مورد توجه حکمای بعد از او قرار گرفته است. در بین مسلمانان، ابن‌رشد، به شرح آثار وی پرداخته است. در حال حاضر سه شاخه حکمت و فلسفه در دنیا شناخته شده که یکی حکمت افلاطونی و اشراقی، دیگری حکمت </a:t>
            </a:r>
            <a:r>
              <a:rPr lang="en" sz="1300">
                <a:solidFill>
                  <a:schemeClr val="accent5"/>
                </a:solidFill>
              </a:rPr>
              <a:t>متعالیه</a:t>
            </a:r>
            <a:r>
              <a:rPr lang="en" sz="1300">
                <a:solidFill>
                  <a:schemeClr val="accent5"/>
                </a:solidFill>
              </a:rPr>
              <a:t> و نهایتا حکمت </a:t>
            </a:r>
            <a:r>
              <a:rPr lang="en" sz="1300">
                <a:solidFill>
                  <a:schemeClr val="accent5"/>
                </a:solidFill>
              </a:rPr>
              <a:t>مشا است</a:t>
            </a:r>
            <a:r>
              <a:rPr lang="en" sz="1300">
                <a:solidFill>
                  <a:schemeClr val="accent5"/>
                </a:solidFill>
              </a:rPr>
              <a:t>. در این بین حکمت مشا به پیروی از آثار ارسطو تعریف شده است.</a:t>
            </a:r>
            <a:endParaRPr sz="1300">
              <a:solidFill>
                <a:schemeClr val="accent5"/>
              </a:solidFill>
            </a:endParaRPr>
          </a:p>
          <a:p>
            <a:pPr indent="0" lvl="0" marL="0" rtl="1" algn="ctr">
              <a:spcBef>
                <a:spcPts val="0"/>
              </a:spcBef>
              <a:spcAft>
                <a:spcPts val="0"/>
              </a:spcAft>
              <a:buClr>
                <a:schemeClr val="dk1"/>
              </a:buClr>
              <a:buSzPts val="990"/>
              <a:buFont typeface="Arial"/>
              <a:buNone/>
            </a:pPr>
            <a:r>
              <a:t/>
            </a:r>
            <a:endParaRPr sz="1300">
              <a:solidFill>
                <a:schemeClr val="accent5"/>
              </a:solidFill>
            </a:endParaRPr>
          </a:p>
          <a:p>
            <a:pPr indent="0" lvl="0" marL="0" rtl="1" algn="ctr">
              <a:spcBef>
                <a:spcPts val="0"/>
              </a:spcBef>
              <a:spcAft>
                <a:spcPts val="0"/>
              </a:spcAft>
              <a:buSzPts val="990"/>
              <a:buNone/>
            </a:pPr>
            <a:r>
              <a:t/>
            </a:r>
            <a:endParaRPr sz="1300">
              <a:solidFill>
                <a:schemeClr val="accent5"/>
              </a:solidFill>
            </a:endParaRPr>
          </a:p>
        </p:txBody>
      </p:sp>
      <p:pic>
        <p:nvPicPr>
          <p:cNvPr id="170" name="Google Shape;170;p19"/>
          <p:cNvPicPr preferRelativeResize="0"/>
          <p:nvPr/>
        </p:nvPicPr>
        <p:blipFill>
          <a:blip r:embed="rId3">
            <a:alphaModFix/>
          </a:blip>
          <a:stretch>
            <a:fillRect/>
          </a:stretch>
        </p:blipFill>
        <p:spPr>
          <a:xfrm>
            <a:off x="6223400" y="3296300"/>
            <a:ext cx="2715050" cy="163257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Materials</a:t>
            </a:r>
            <a:endParaRPr/>
          </a:p>
        </p:txBody>
      </p:sp>
      <p:sp>
        <p:nvSpPr>
          <p:cNvPr id="176" name="Google Shape;176;p20"/>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Found around the house!</a:t>
            </a:r>
            <a:endParaRPr/>
          </a:p>
        </p:txBody>
      </p:sp>
      <p:sp>
        <p:nvSpPr>
          <p:cNvPr id="177" name="Google Shape;177;p20"/>
          <p:cNvSpPr txBox="1"/>
          <p:nvPr>
            <p:ph idx="2" type="body"/>
          </p:nvPr>
        </p:nvSpPr>
        <p:spPr>
          <a:xfrm>
            <a:off x="4939500" y="724200"/>
            <a:ext cx="3837000" cy="36951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Char char="●"/>
            </a:pPr>
            <a:r>
              <a:rPr lang="en" sz="2500"/>
              <a:t>Born: 384 BC, Stagira, Greece</a:t>
            </a:r>
            <a:endParaRPr sz="2500"/>
          </a:p>
          <a:p>
            <a:pPr indent="-387350" lvl="0" marL="457200" rtl="0" algn="l">
              <a:spcBef>
                <a:spcPts val="0"/>
              </a:spcBef>
              <a:spcAft>
                <a:spcPts val="0"/>
              </a:spcAft>
              <a:buSzPts val="2500"/>
              <a:buChar char="●"/>
            </a:pPr>
            <a:r>
              <a:rPr lang="en" sz="2500"/>
              <a:t>Died: 322 BC, Chalcis, Greece</a:t>
            </a:r>
            <a:endParaRPr sz="2500"/>
          </a:p>
          <a:p>
            <a:pPr indent="-387350" lvl="0" marL="457200" rtl="0" algn="l">
              <a:spcBef>
                <a:spcPts val="0"/>
              </a:spcBef>
              <a:spcAft>
                <a:spcPts val="0"/>
              </a:spcAft>
              <a:buSzPts val="2500"/>
              <a:buChar char="●"/>
            </a:pPr>
            <a:r>
              <a:rPr lang="en" sz="2500"/>
              <a:t>Spouse: Pythias</a:t>
            </a:r>
            <a:endParaRPr sz="2500"/>
          </a:p>
          <a:p>
            <a:pPr indent="-387350" lvl="0" marL="457200" rtl="0" algn="l">
              <a:spcBef>
                <a:spcPts val="0"/>
              </a:spcBef>
              <a:spcAft>
                <a:spcPts val="0"/>
              </a:spcAft>
              <a:buSzPts val="2500"/>
              <a:buChar char="●"/>
            </a:pPr>
            <a:r>
              <a:rPr lang="en" sz="2500"/>
              <a:t>Children: Nicomachus, Pythias</a:t>
            </a:r>
            <a:endParaRPr sz="2500"/>
          </a:p>
        </p:txBody>
      </p:sp>
      <p:pic>
        <p:nvPicPr>
          <p:cNvPr id="178" name="Google Shape;178;p20"/>
          <p:cNvPicPr preferRelativeResize="0"/>
          <p:nvPr/>
        </p:nvPicPr>
        <p:blipFill>
          <a:blip r:embed="rId3">
            <a:alphaModFix/>
          </a:blip>
          <a:stretch>
            <a:fillRect/>
          </a:stretch>
        </p:blipFill>
        <p:spPr>
          <a:xfrm>
            <a:off x="727249" y="0"/>
            <a:ext cx="3844752" cy="5143500"/>
          </a:xfrm>
          <a:prstGeom prst="rect">
            <a:avLst/>
          </a:prstGeom>
          <a:noFill/>
          <a:ln>
            <a:noFill/>
          </a:ln>
        </p:spPr>
      </p:pic>
      <p:sp>
        <p:nvSpPr>
          <p:cNvPr id="179" name="Google Shape;179;p20"/>
          <p:cNvSpPr txBox="1"/>
          <p:nvPr/>
        </p:nvSpPr>
        <p:spPr>
          <a:xfrm>
            <a:off x="252950" y="4453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Life</a:t>
            </a:r>
            <a:endParaRPr/>
          </a:p>
        </p:txBody>
      </p:sp>
      <p:sp>
        <p:nvSpPr>
          <p:cNvPr id="180" name="Google Shape;180;p20"/>
          <p:cNvSpPr txBox="1"/>
          <p:nvPr/>
        </p:nvSpPr>
        <p:spPr>
          <a:xfrm>
            <a:off x="5358000" y="4548550"/>
            <a:ext cx="3000000" cy="3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chemeClr val="lt1"/>
                </a:solidFill>
                <a:highlight>
                  <a:schemeClr val="dk1"/>
                </a:highlight>
              </a:rPr>
              <a:t>“Happiness depends upon ourselves.”</a:t>
            </a:r>
            <a:endParaRPr sz="1600">
              <a:solidFill>
                <a:schemeClr val="lt1"/>
              </a:solidFill>
              <a:highlight>
                <a:schemeClr val="dk1"/>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ph type="title"/>
          </p:nvPr>
        </p:nvSpPr>
        <p:spPr>
          <a:xfrm>
            <a:off x="1337075" y="0"/>
            <a:ext cx="8118600" cy="1522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Speculative philosophy</a:t>
            </a:r>
            <a:endParaRPr/>
          </a:p>
        </p:txBody>
      </p:sp>
      <p:sp>
        <p:nvSpPr>
          <p:cNvPr id="186" name="Google Shape;186;p21"/>
          <p:cNvSpPr txBox="1"/>
          <p:nvPr/>
        </p:nvSpPr>
        <p:spPr>
          <a:xfrm>
            <a:off x="1397250" y="1295400"/>
            <a:ext cx="3000000" cy="38481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lang="en" sz="1700">
                <a:solidFill>
                  <a:schemeClr val="dk1"/>
                </a:solidFill>
              </a:rPr>
              <a:t>ارسطو را می‌توان از نخستین فیلسوفان تحلیلی دانست. وی همچنین واضع منطق نیز هست. او با در نظر گرفتن زمین در مرکز گیتی و قرار دادن فلکهای مختلف برای اجرام آسمانی (مثلاً فلک خورشید، فلک ثوابت و…) الگویی از جهان را برای هم روزگاران خود ترسیم کرد. ارسطو چهار عنصر بنیادی کیهان را آب، آتش، خاک و هوا می‌دانست به‌علاوهٔ عنصر پنجمی به نام اثیر که معتقد بود اجرام آسمانی از آن ساخته شده‌اند.</a:t>
            </a:r>
            <a:endParaRPr sz="1700">
              <a:solidFill>
                <a:schemeClr val="dk1"/>
              </a:solidFill>
            </a:endParaRPr>
          </a:p>
        </p:txBody>
      </p:sp>
      <p:graphicFrame>
        <p:nvGraphicFramePr>
          <p:cNvPr id="187" name="Google Shape;187;p21"/>
          <p:cNvGraphicFramePr/>
          <p:nvPr/>
        </p:nvGraphicFramePr>
        <p:xfrm>
          <a:off x="4890225" y="1866900"/>
          <a:ext cx="3000000" cy="3000000"/>
        </p:xfrm>
        <a:graphic>
          <a:graphicData uri="http://schemas.openxmlformats.org/drawingml/2006/table">
            <a:tbl>
              <a:tblPr>
                <a:solidFill>
                  <a:srgbClr val="F8F9FA"/>
                </a:solidFill>
                <a:tableStyleId>{B7163139-DE2C-497F-AC9A-B3C82525AF0F}</a:tableStyleId>
              </a:tblPr>
              <a:tblGrid>
                <a:gridCol w="1514475"/>
                <a:gridCol w="771525"/>
                <a:gridCol w="1828800"/>
              </a:tblGrid>
              <a:tr h="238125">
                <a:tc>
                  <a:txBody>
                    <a:bodyPr/>
                    <a:lstStyle/>
                    <a:p>
                      <a:pPr indent="0" lvl="0" marL="63500" rtl="0" algn="ctr">
                        <a:lnSpc>
                          <a:spcPct val="115000"/>
                        </a:lnSpc>
                        <a:spcBef>
                          <a:spcPts val="0"/>
                        </a:spcBef>
                        <a:spcAft>
                          <a:spcPts val="500"/>
                        </a:spcAft>
                        <a:buNone/>
                      </a:pPr>
                      <a:r>
                        <a:rPr b="1" lang="en" sz="1050">
                          <a:solidFill>
                            <a:srgbClr val="202122"/>
                          </a:solidFill>
                          <a:highlight>
                            <a:srgbClr val="F8F9FA"/>
                          </a:highlight>
                        </a:rPr>
                        <a:t>In words</a:t>
                      </a:r>
                      <a:endParaRPr b="1" sz="1050">
                        <a:solidFill>
                          <a:srgbClr val="202122"/>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EAECF0"/>
                    </a:solidFill>
                  </a:tcPr>
                </a:tc>
                <a:tc>
                  <a:txBody>
                    <a:bodyPr/>
                    <a:lstStyle/>
                    <a:p>
                      <a:pPr indent="0" lvl="0" marL="63500" rtl="0" algn="ctr">
                        <a:lnSpc>
                          <a:spcPct val="115000"/>
                        </a:lnSpc>
                        <a:spcBef>
                          <a:spcPts val="0"/>
                        </a:spcBef>
                        <a:spcAft>
                          <a:spcPts val="500"/>
                        </a:spcAft>
                        <a:buNone/>
                      </a:pPr>
                      <a:r>
                        <a:rPr b="1" lang="en" sz="1050">
                          <a:solidFill>
                            <a:srgbClr val="202122"/>
                          </a:solidFill>
                          <a:highlight>
                            <a:srgbClr val="F8F9FA"/>
                          </a:highlight>
                        </a:rPr>
                        <a:t>In terms</a:t>
                      </a:r>
                      <a:endParaRPr baseline="30000">
                        <a:solidFill>
                          <a:srgbClr val="0645AD"/>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EAECF0"/>
                    </a:solidFill>
                  </a:tcPr>
                </a:tc>
                <a:tc>
                  <a:txBody>
                    <a:bodyPr/>
                    <a:lstStyle/>
                    <a:p>
                      <a:pPr indent="0" lvl="0" marL="63500" rtl="0" algn="ctr">
                        <a:lnSpc>
                          <a:spcPct val="115000"/>
                        </a:lnSpc>
                        <a:spcBef>
                          <a:spcPts val="0"/>
                        </a:spcBef>
                        <a:spcAft>
                          <a:spcPts val="500"/>
                        </a:spcAft>
                        <a:buNone/>
                      </a:pPr>
                      <a:r>
                        <a:rPr b="1" lang="en" sz="1050">
                          <a:solidFill>
                            <a:srgbClr val="202122"/>
                          </a:solidFill>
                          <a:highlight>
                            <a:srgbClr val="F8F9FA"/>
                          </a:highlight>
                        </a:rPr>
                        <a:t>In equations</a:t>
                      </a:r>
                      <a:endParaRPr baseline="30000">
                        <a:solidFill>
                          <a:srgbClr val="0645AD"/>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EAECF0"/>
                    </a:solidFill>
                  </a:tcPr>
                </a:tc>
              </a:tr>
              <a:tr h="1314450">
                <a:tc>
                  <a:txBody>
                    <a:bodyPr/>
                    <a:lstStyle/>
                    <a:p>
                      <a:pPr indent="0" lvl="0" marL="63500" rtl="0" algn="l">
                        <a:lnSpc>
                          <a:spcPct val="115000"/>
                        </a:lnSpc>
                        <a:spcBef>
                          <a:spcPts val="0"/>
                        </a:spcBef>
                        <a:spcAft>
                          <a:spcPts val="0"/>
                        </a:spcAft>
                        <a:buNone/>
                      </a:pPr>
                      <a:r>
                        <a:rPr lang="en" sz="1050">
                          <a:solidFill>
                            <a:srgbClr val="202122"/>
                          </a:solidFill>
                          <a:highlight>
                            <a:srgbClr val="F8F9FA"/>
                          </a:highlight>
                        </a:rPr>
                        <a:t>    All men are mortal.</a:t>
                      </a:r>
                      <a:endParaRPr sz="1050">
                        <a:solidFill>
                          <a:srgbClr val="202122"/>
                        </a:solidFill>
                        <a:highlight>
                          <a:srgbClr val="F8F9FA"/>
                        </a:highlight>
                      </a:endParaRPr>
                    </a:p>
                    <a:p>
                      <a:pPr indent="0" lvl="0" marL="63500" rtl="0" algn="l">
                        <a:lnSpc>
                          <a:spcPct val="115000"/>
                        </a:lnSpc>
                        <a:spcBef>
                          <a:spcPts val="500"/>
                        </a:spcBef>
                        <a:spcAft>
                          <a:spcPts val="0"/>
                        </a:spcAft>
                        <a:buNone/>
                      </a:pPr>
                      <a:r>
                        <a:t/>
                      </a:r>
                      <a:endParaRPr sz="1050">
                        <a:solidFill>
                          <a:srgbClr val="202122"/>
                        </a:solidFill>
                        <a:highlight>
                          <a:srgbClr val="F8F9FA"/>
                        </a:highlight>
                      </a:endParaRPr>
                    </a:p>
                    <a:p>
                      <a:pPr indent="0" lvl="0" marL="63500" rtl="0" algn="l">
                        <a:lnSpc>
                          <a:spcPct val="115000"/>
                        </a:lnSpc>
                        <a:spcBef>
                          <a:spcPts val="500"/>
                        </a:spcBef>
                        <a:spcAft>
                          <a:spcPts val="0"/>
                        </a:spcAft>
                        <a:buNone/>
                      </a:pPr>
                      <a:r>
                        <a:rPr lang="en" sz="1050">
                          <a:solidFill>
                            <a:srgbClr val="202122"/>
                          </a:solidFill>
                          <a:highlight>
                            <a:srgbClr val="F8F9FA"/>
                          </a:highlight>
                        </a:rPr>
                        <a:t>    All Greeks are men.</a:t>
                      </a:r>
                      <a:endParaRPr sz="1050">
                        <a:solidFill>
                          <a:srgbClr val="202122"/>
                        </a:solidFill>
                        <a:highlight>
                          <a:srgbClr val="F8F9FA"/>
                        </a:highlight>
                      </a:endParaRPr>
                    </a:p>
                    <a:p>
                      <a:pPr indent="0" lvl="0" marL="63500" rtl="0" algn="l">
                        <a:lnSpc>
                          <a:spcPct val="115000"/>
                        </a:lnSpc>
                        <a:spcBef>
                          <a:spcPts val="500"/>
                        </a:spcBef>
                        <a:spcAft>
                          <a:spcPts val="0"/>
                        </a:spcAft>
                        <a:buNone/>
                      </a:pPr>
                      <a:r>
                        <a:t/>
                      </a:r>
                      <a:endParaRPr sz="1050">
                        <a:solidFill>
                          <a:srgbClr val="202122"/>
                        </a:solidFill>
                        <a:highlight>
                          <a:srgbClr val="F8F9FA"/>
                        </a:highlight>
                      </a:endParaRPr>
                    </a:p>
                    <a:p>
                      <a:pPr indent="0" lvl="0" marL="63500" rtl="0" algn="l">
                        <a:lnSpc>
                          <a:spcPct val="115000"/>
                        </a:lnSpc>
                        <a:spcBef>
                          <a:spcPts val="500"/>
                        </a:spcBef>
                        <a:spcAft>
                          <a:spcPts val="500"/>
                        </a:spcAft>
                        <a:buNone/>
                      </a:pPr>
                      <a:r>
                        <a:rPr lang="en" sz="1050">
                          <a:solidFill>
                            <a:srgbClr val="0645AD"/>
                          </a:solidFill>
                          <a:highlight>
                            <a:srgbClr val="F8F9FA"/>
                          </a:highlight>
                          <a:uFill>
                            <a:noFill/>
                          </a:uFill>
                          <a:hlinkClick r:id="rId3">
                            <a:extLst>
                              <a:ext uri="{A12FA001-AC4F-418D-AE19-62706E023703}">
                                <ahyp:hlinkClr val="tx"/>
                              </a:ext>
                            </a:extLst>
                          </a:hlinkClick>
                        </a:rPr>
                        <a:t>∴</a:t>
                      </a:r>
                      <a:r>
                        <a:rPr lang="en" sz="1050">
                          <a:solidFill>
                            <a:srgbClr val="202122"/>
                          </a:solidFill>
                          <a:highlight>
                            <a:srgbClr val="F8F9FA"/>
                          </a:highlight>
                        </a:rPr>
                        <a:t> All Greeks are mortal.</a:t>
                      </a:r>
                      <a:endParaRPr sz="1050">
                        <a:solidFill>
                          <a:srgbClr val="202122"/>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tcPr>
                </a:tc>
                <a:tc>
                  <a:txBody>
                    <a:bodyPr/>
                    <a:lstStyle/>
                    <a:p>
                      <a:pPr indent="0" lvl="0" marL="63500" rtl="0" algn="l">
                        <a:lnSpc>
                          <a:spcPct val="115000"/>
                        </a:lnSpc>
                        <a:spcBef>
                          <a:spcPts val="0"/>
                        </a:spcBef>
                        <a:spcAft>
                          <a:spcPts val="0"/>
                        </a:spcAft>
                        <a:buNone/>
                      </a:pPr>
                      <a:r>
                        <a:rPr lang="en" sz="1050">
                          <a:solidFill>
                            <a:srgbClr val="202122"/>
                          </a:solidFill>
                          <a:highlight>
                            <a:srgbClr val="F8F9FA"/>
                          </a:highlight>
                        </a:rPr>
                        <a:t>M a P</a:t>
                      </a:r>
                      <a:endParaRPr sz="1050">
                        <a:solidFill>
                          <a:srgbClr val="202122"/>
                        </a:solidFill>
                        <a:highlight>
                          <a:srgbClr val="F8F9FA"/>
                        </a:highlight>
                      </a:endParaRPr>
                    </a:p>
                    <a:p>
                      <a:pPr indent="0" lvl="0" marL="63500" rtl="0" algn="l">
                        <a:lnSpc>
                          <a:spcPct val="115000"/>
                        </a:lnSpc>
                        <a:spcBef>
                          <a:spcPts val="500"/>
                        </a:spcBef>
                        <a:spcAft>
                          <a:spcPts val="0"/>
                        </a:spcAft>
                        <a:buNone/>
                      </a:pPr>
                      <a:r>
                        <a:t/>
                      </a:r>
                      <a:endParaRPr sz="1050">
                        <a:solidFill>
                          <a:srgbClr val="202122"/>
                        </a:solidFill>
                        <a:highlight>
                          <a:srgbClr val="F8F9FA"/>
                        </a:highlight>
                      </a:endParaRPr>
                    </a:p>
                    <a:p>
                      <a:pPr indent="0" lvl="0" marL="63500" rtl="0" algn="l">
                        <a:lnSpc>
                          <a:spcPct val="115000"/>
                        </a:lnSpc>
                        <a:spcBef>
                          <a:spcPts val="500"/>
                        </a:spcBef>
                        <a:spcAft>
                          <a:spcPts val="0"/>
                        </a:spcAft>
                        <a:buNone/>
                      </a:pPr>
                      <a:r>
                        <a:rPr lang="en" sz="1050">
                          <a:solidFill>
                            <a:srgbClr val="202122"/>
                          </a:solidFill>
                          <a:highlight>
                            <a:srgbClr val="F8F9FA"/>
                          </a:highlight>
                        </a:rPr>
                        <a:t>S a M</a:t>
                      </a:r>
                      <a:endParaRPr sz="1050">
                        <a:solidFill>
                          <a:srgbClr val="202122"/>
                        </a:solidFill>
                        <a:highlight>
                          <a:srgbClr val="F8F9FA"/>
                        </a:highlight>
                      </a:endParaRPr>
                    </a:p>
                    <a:p>
                      <a:pPr indent="0" lvl="0" marL="63500" rtl="0" algn="l">
                        <a:lnSpc>
                          <a:spcPct val="115000"/>
                        </a:lnSpc>
                        <a:spcBef>
                          <a:spcPts val="500"/>
                        </a:spcBef>
                        <a:spcAft>
                          <a:spcPts val="0"/>
                        </a:spcAft>
                        <a:buNone/>
                      </a:pPr>
                      <a:r>
                        <a:t/>
                      </a:r>
                      <a:endParaRPr sz="1050">
                        <a:solidFill>
                          <a:srgbClr val="202122"/>
                        </a:solidFill>
                        <a:highlight>
                          <a:srgbClr val="F8F9FA"/>
                        </a:highlight>
                      </a:endParaRPr>
                    </a:p>
                    <a:p>
                      <a:pPr indent="0" lvl="0" marL="63500" rtl="0" algn="l">
                        <a:lnSpc>
                          <a:spcPct val="115000"/>
                        </a:lnSpc>
                        <a:spcBef>
                          <a:spcPts val="500"/>
                        </a:spcBef>
                        <a:spcAft>
                          <a:spcPts val="500"/>
                        </a:spcAft>
                        <a:buNone/>
                      </a:pPr>
                      <a:r>
                        <a:rPr lang="en" sz="1050">
                          <a:solidFill>
                            <a:srgbClr val="202122"/>
                          </a:solidFill>
                          <a:highlight>
                            <a:srgbClr val="F8F9FA"/>
                          </a:highlight>
                        </a:rPr>
                        <a:t>S a P</a:t>
                      </a:r>
                      <a:endParaRPr sz="1050">
                        <a:solidFill>
                          <a:srgbClr val="202122"/>
                        </a:solidFill>
                        <a:highlight>
                          <a:srgbClr val="F8F9FA"/>
                        </a:highlight>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26675" marB="26675" marR="53350" marL="53350">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tcPr>
                </a:tc>
              </a:tr>
            </a:tbl>
          </a:graphicData>
        </a:graphic>
      </p:graphicFrame>
      <p:pic>
        <p:nvPicPr>
          <p:cNvPr id="188" name="Google Shape;188;p21"/>
          <p:cNvPicPr preferRelativeResize="0"/>
          <p:nvPr/>
        </p:nvPicPr>
        <p:blipFill>
          <a:blip r:embed="rId4">
            <a:alphaModFix/>
          </a:blip>
          <a:stretch>
            <a:fillRect/>
          </a:stretch>
        </p:blipFill>
        <p:spPr>
          <a:xfrm>
            <a:off x="7243625" y="2187050"/>
            <a:ext cx="1761400" cy="1291700"/>
          </a:xfrm>
          <a:prstGeom prst="rect">
            <a:avLst/>
          </a:prstGeom>
          <a:noFill/>
          <a:ln>
            <a:noFill/>
          </a:ln>
        </p:spPr>
      </p:pic>
      <p:pic>
        <p:nvPicPr>
          <p:cNvPr id="189" name="Google Shape;189;p21"/>
          <p:cNvPicPr preferRelativeResize="0"/>
          <p:nvPr/>
        </p:nvPicPr>
        <p:blipFill>
          <a:blip r:embed="rId4">
            <a:alphaModFix/>
          </a:blip>
          <a:stretch>
            <a:fillRect/>
          </a:stretch>
        </p:blipFill>
        <p:spPr>
          <a:xfrm>
            <a:off x="7193875" y="2187050"/>
            <a:ext cx="1761400" cy="1291700"/>
          </a:xfrm>
          <a:prstGeom prst="rect">
            <a:avLst/>
          </a:prstGeom>
          <a:noFill/>
          <a:ln>
            <a:noFill/>
          </a:ln>
        </p:spPr>
      </p:pic>
      <p:sp>
        <p:nvSpPr>
          <p:cNvPr id="190" name="Google Shape;190;p21"/>
          <p:cNvSpPr txBox="1"/>
          <p:nvPr/>
        </p:nvSpPr>
        <p:spPr>
          <a:xfrm>
            <a:off x="5279000" y="36404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One of Aristotle's types of syllogism</a:t>
            </a:r>
            <a:endParaRPr>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